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346" r:id="rId3"/>
    <p:sldId id="360" r:id="rId4"/>
    <p:sldId id="349" r:id="rId5"/>
    <p:sldId id="348" r:id="rId6"/>
    <p:sldId id="355" r:id="rId7"/>
    <p:sldId id="356" r:id="rId8"/>
    <p:sldId id="378" r:id="rId9"/>
    <p:sldId id="353" r:id="rId10"/>
    <p:sldId id="362" r:id="rId11"/>
    <p:sldId id="368" r:id="rId12"/>
    <p:sldId id="380" r:id="rId13"/>
    <p:sldId id="370" r:id="rId14"/>
    <p:sldId id="381" r:id="rId15"/>
    <p:sldId id="371" r:id="rId16"/>
    <p:sldId id="372" r:id="rId17"/>
    <p:sldId id="374" r:id="rId18"/>
    <p:sldId id="351" r:id="rId19"/>
    <p:sldId id="350" r:id="rId20"/>
    <p:sldId id="352" r:id="rId21"/>
    <p:sldId id="302" r:id="rId22"/>
    <p:sldId id="358" r:id="rId23"/>
    <p:sldId id="376" r:id="rId24"/>
    <p:sldId id="359" r:id="rId25"/>
    <p:sldId id="379" r:id="rId26"/>
    <p:sldId id="364" r:id="rId27"/>
    <p:sldId id="354" r:id="rId28"/>
    <p:sldId id="365" r:id="rId29"/>
    <p:sldId id="357" r:id="rId30"/>
    <p:sldId id="361" r:id="rId31"/>
    <p:sldId id="367" r:id="rId32"/>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5FF"/>
    <a:srgbClr val="FEDFD2"/>
    <a:srgbClr val="ECBDAE"/>
    <a:srgbClr val="FDCCB9"/>
    <a:srgbClr val="FF0505"/>
    <a:srgbClr val="C0C0C0"/>
    <a:srgbClr val="9933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85063" autoAdjust="0"/>
  </p:normalViewPr>
  <p:slideViewPr>
    <p:cSldViewPr>
      <p:cViewPr>
        <p:scale>
          <a:sx n="100" d="100"/>
          <a:sy n="100" d="100"/>
        </p:scale>
        <p:origin x="-2148"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BF6B4A0C-39E4-4956-A1A5-7A75FA76F985}" type="slidenum">
              <a:rPr lang="de-DE"/>
              <a:pPr>
                <a:defRPr/>
              </a:pPr>
              <a:t>‹Nr.›</a:t>
            </a:fld>
            <a:endParaRPr lang="de-DE"/>
          </a:p>
        </p:txBody>
      </p:sp>
    </p:spTree>
    <p:extLst>
      <p:ext uri="{BB962C8B-B14F-4D97-AF65-F5344CB8AC3E}">
        <p14:creationId xmlns:p14="http://schemas.microsoft.com/office/powerpoint/2010/main" val="15183764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7250A2-CE82-457D-B4BE-28508516E26B}" type="slidenum">
              <a:rPr lang="de-DE" smtClean="0"/>
              <a:pPr eaLnBrk="1" hangingPunct="1"/>
              <a:t>1</a:t>
            </a:fld>
            <a:endParaRPr lang="de-DE"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7250A2-CE82-457D-B4BE-28508516E26B}" type="slidenum">
              <a:rPr lang="de-DE" smtClean="0"/>
              <a:pPr eaLnBrk="1" hangingPunct="1"/>
              <a:t>2</a:t>
            </a:fld>
            <a:endParaRPr lang="de-DE"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dirty="0" smtClean="0"/>
              <a:t>How can we measure</a:t>
            </a:r>
            <a:r>
              <a:rPr lang="en-US" baseline="0" dirty="0" smtClean="0"/>
              <a:t> sub-facet surface temperature variability?</a:t>
            </a:r>
          </a:p>
          <a:p>
            <a:pPr eaLnBrk="1" hangingPunct="1"/>
            <a:r>
              <a:rPr lang="en-US" baseline="0" dirty="0" smtClean="0"/>
              <a:t>Is </a:t>
            </a:r>
            <a:r>
              <a:rPr lang="en-US" baseline="0" dirty="0" err="1" smtClean="0"/>
              <a:t>is</a:t>
            </a:r>
            <a:r>
              <a:rPr lang="en-US" baseline="0" dirty="0" smtClean="0"/>
              <a:t> possible to model these sub-facet temperature variability?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Another approach is the use of an outdoor scale model (physical model). It eases experimental control, yet retains key aspects of the urban atmospheric variability. Additionally, it provides means to evaluate numerical models.</a:t>
            </a:r>
            <a:endParaRPr lang="en-GB" dirty="0"/>
          </a:p>
        </p:txBody>
      </p:sp>
      <p:sp>
        <p:nvSpPr>
          <p:cNvPr id="4" name="Foliennummernplatzhalter 3"/>
          <p:cNvSpPr>
            <a:spLocks noGrp="1"/>
          </p:cNvSpPr>
          <p:nvPr>
            <p:ph type="sldNum" sz="quarter" idx="10"/>
          </p:nvPr>
        </p:nvSpPr>
        <p:spPr/>
        <p:txBody>
          <a:bodyPr/>
          <a:lstStyle/>
          <a:p>
            <a:pPr>
              <a:defRPr/>
            </a:pPr>
            <a:fld id="{BF6B4A0C-39E4-4956-A1A5-7A75FA76F985}" type="slidenum">
              <a:rPr lang="de-DE" smtClean="0"/>
              <a:pPr>
                <a:defRPr/>
              </a:pPr>
              <a:t>3</a:t>
            </a:fld>
            <a:endParaRPr lang="de-DE"/>
          </a:p>
        </p:txBody>
      </p:sp>
    </p:spTree>
    <p:extLst>
      <p:ext uri="{BB962C8B-B14F-4D97-AF65-F5344CB8AC3E}">
        <p14:creationId xmlns:p14="http://schemas.microsoft.com/office/powerpoint/2010/main" val="177076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BF6B4A0C-39E4-4956-A1A5-7A75FA76F985}" type="slidenum">
              <a:rPr lang="de-DE" smtClean="0"/>
              <a:pPr>
                <a:defRPr/>
              </a:pPr>
              <a:t>4</a:t>
            </a:fld>
            <a:endParaRPr lang="de-DE"/>
          </a:p>
        </p:txBody>
      </p:sp>
    </p:spTree>
    <p:extLst>
      <p:ext uri="{BB962C8B-B14F-4D97-AF65-F5344CB8AC3E}">
        <p14:creationId xmlns:p14="http://schemas.microsoft.com/office/powerpoint/2010/main" val="328075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Dry, no vegetation,</a:t>
            </a:r>
            <a:r>
              <a:rPr lang="en-GB" baseline="0" dirty="0" smtClean="0"/>
              <a:t> </a:t>
            </a:r>
            <a:r>
              <a:rPr lang="en-GB" dirty="0" smtClean="0"/>
              <a:t>3d in terms of radiation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basic idea of the model is that solar radiation and radiation patterns are the main driver of Tb variability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1D in terms of conduction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1D </a:t>
            </a:r>
            <a:r>
              <a:rPr lang="en-GB" baseline="0" dirty="0" err="1" smtClean="0"/>
              <a:t>windprofile</a:t>
            </a:r>
            <a:r>
              <a:rPr lang="en-GB" baseline="0" dirty="0" smtClean="0"/>
              <a:t> and heat exchange coefficient  </a:t>
            </a:r>
            <a:endParaRPr lang="en-GB" dirty="0" smtClean="0"/>
          </a:p>
          <a:p>
            <a:r>
              <a:rPr lang="en-GB" dirty="0" smtClean="0"/>
              <a:t>Energy balance of every</a:t>
            </a:r>
            <a:r>
              <a:rPr lang="en-GB" baseline="0" dirty="0" smtClean="0"/>
              <a:t> patch of the roofs, walls and ground facets</a:t>
            </a:r>
            <a:endParaRPr lang="en-GB" dirty="0" smtClean="0"/>
          </a:p>
          <a:p>
            <a:endParaRPr lang="en-GB" dirty="0"/>
          </a:p>
        </p:txBody>
      </p:sp>
      <p:sp>
        <p:nvSpPr>
          <p:cNvPr id="4" name="Foliennummernplatzhalter 3"/>
          <p:cNvSpPr>
            <a:spLocks noGrp="1"/>
          </p:cNvSpPr>
          <p:nvPr>
            <p:ph type="sldNum" sz="quarter" idx="10"/>
          </p:nvPr>
        </p:nvSpPr>
        <p:spPr/>
        <p:txBody>
          <a:bodyPr/>
          <a:lstStyle/>
          <a:p>
            <a:pPr>
              <a:defRPr/>
            </a:pPr>
            <a:fld id="{BF6B4A0C-39E4-4956-A1A5-7A75FA76F985}" type="slidenum">
              <a:rPr lang="de-DE" smtClean="0"/>
              <a:pPr>
                <a:defRPr/>
              </a:pPr>
              <a:t>6</a:t>
            </a:fld>
            <a:endParaRPr lang="de-DE"/>
          </a:p>
        </p:txBody>
      </p:sp>
    </p:spTree>
    <p:extLst>
      <p:ext uri="{BB962C8B-B14F-4D97-AF65-F5344CB8AC3E}">
        <p14:creationId xmlns:p14="http://schemas.microsoft.com/office/powerpoint/2010/main" val="320266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With 24 h spin-up</a:t>
            </a:r>
            <a:r>
              <a:rPr lang="en-GB" baseline="0" dirty="0" smtClean="0"/>
              <a:t> time</a:t>
            </a:r>
            <a:endParaRPr lang="en-GB" dirty="0" smtClean="0"/>
          </a:p>
          <a:p>
            <a:endParaRPr lang="en-GB" dirty="0"/>
          </a:p>
        </p:txBody>
      </p:sp>
      <p:sp>
        <p:nvSpPr>
          <p:cNvPr id="4" name="Foliennummernplatzhalter 3"/>
          <p:cNvSpPr>
            <a:spLocks noGrp="1"/>
          </p:cNvSpPr>
          <p:nvPr>
            <p:ph type="sldNum" sz="quarter" idx="10"/>
          </p:nvPr>
        </p:nvSpPr>
        <p:spPr/>
        <p:txBody>
          <a:bodyPr/>
          <a:lstStyle/>
          <a:p>
            <a:pPr>
              <a:defRPr/>
            </a:pPr>
            <a:fld id="{BF6B4A0C-39E4-4956-A1A5-7A75FA76F985}" type="slidenum">
              <a:rPr lang="de-DE" smtClean="0"/>
              <a:pPr>
                <a:defRPr/>
              </a:pPr>
              <a:t>7</a:t>
            </a:fld>
            <a:endParaRPr lang="de-DE"/>
          </a:p>
        </p:txBody>
      </p:sp>
    </p:spTree>
    <p:extLst>
      <p:ext uri="{BB962C8B-B14F-4D97-AF65-F5344CB8AC3E}">
        <p14:creationId xmlns:p14="http://schemas.microsoft.com/office/powerpoint/2010/main" val="32404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Selected surfaces</a:t>
            </a:r>
            <a:r>
              <a:rPr lang="en-GB" baseline="0" dirty="0" smtClean="0"/>
              <a:t> for sub-facet analysis</a:t>
            </a:r>
            <a:endParaRPr lang="en-GB" dirty="0"/>
          </a:p>
        </p:txBody>
      </p:sp>
      <p:sp>
        <p:nvSpPr>
          <p:cNvPr id="4" name="Foliennummernplatzhalter 3"/>
          <p:cNvSpPr>
            <a:spLocks noGrp="1"/>
          </p:cNvSpPr>
          <p:nvPr>
            <p:ph type="sldNum" sz="quarter" idx="10"/>
          </p:nvPr>
        </p:nvSpPr>
        <p:spPr/>
        <p:txBody>
          <a:bodyPr/>
          <a:lstStyle/>
          <a:p>
            <a:pPr>
              <a:defRPr/>
            </a:pPr>
            <a:fld id="{BF6B4A0C-39E4-4956-A1A5-7A75FA76F985}" type="slidenum">
              <a:rPr lang="de-DE" smtClean="0"/>
              <a:pPr>
                <a:defRPr/>
              </a:pPr>
              <a:t>10</a:t>
            </a:fld>
            <a:endParaRPr lang="de-DE"/>
          </a:p>
        </p:txBody>
      </p:sp>
    </p:spTree>
    <p:extLst>
      <p:ext uri="{BB962C8B-B14F-4D97-AF65-F5344CB8AC3E}">
        <p14:creationId xmlns:p14="http://schemas.microsoft.com/office/powerpoint/2010/main" val="134653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128421-24BB-4153-B5C4-B56387446B5B}" type="slidenum">
              <a:rPr lang="de-DE" smtClean="0"/>
              <a:pPr eaLnBrk="1" hangingPunct="1"/>
              <a:t>21</a:t>
            </a:fld>
            <a:endParaRPr lang="de-DE"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0E47AB5-363C-4C6C-932C-A28E302B46EA}" type="slidenum">
              <a:rPr lang="de-DE" smtClean="0"/>
              <a:t>23</a:t>
            </a:fld>
            <a:endParaRPr lang="de-DE"/>
          </a:p>
        </p:txBody>
      </p:sp>
    </p:spTree>
    <p:extLst>
      <p:ext uri="{BB962C8B-B14F-4D97-AF65-F5344CB8AC3E}">
        <p14:creationId xmlns:p14="http://schemas.microsoft.com/office/powerpoint/2010/main" val="1102080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677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452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846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637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236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372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647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569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60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586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197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accent1">
                <a:gamma/>
                <a:tint val="50196"/>
                <a:invGamma/>
              </a:schemeClr>
            </a:gs>
            <a:gs pos="100000">
              <a:schemeClr val="accent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p>
        </p:txBody>
      </p:sp>
      <p:sp>
        <p:nvSpPr>
          <p:cNvPr id="1030" name="Rectangle 6"/>
          <p:cNvSpPr>
            <a:spLocks noGrp="1" noChangeArrowheads="1"/>
          </p:cNvSpPr>
          <p:nvPr>
            <p:ph type="sldNum" sz="quarter" idx="4"/>
          </p:nvPr>
        </p:nvSpPr>
        <p:spPr bwMode="auto">
          <a:xfrm>
            <a:off x="6300788" y="6245225"/>
            <a:ext cx="2627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1"/>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Abgerundetes Rechteck 2"/>
          <p:cNvSpPr/>
          <p:nvPr/>
        </p:nvSpPr>
        <p:spPr>
          <a:xfrm>
            <a:off x="89756" y="4545124"/>
            <a:ext cx="8964488" cy="1764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smtClean="0">
                <a:solidFill>
                  <a:schemeClr val="tx1"/>
                </a:solidFill>
                <a:latin typeface="Calibri" pitchFamily="34" charset="0"/>
                <a:cs typeface="Calibri" pitchFamily="34" charset="0"/>
              </a:rPr>
              <a:t>Fred </a:t>
            </a:r>
            <a:r>
              <a:rPr lang="de-DE" sz="2400" dirty="0">
                <a:solidFill>
                  <a:schemeClr val="tx1"/>
                </a:solidFill>
                <a:latin typeface="Calibri" pitchFamily="34" charset="0"/>
                <a:cs typeface="Calibri" pitchFamily="34" charset="0"/>
              </a:rPr>
              <a:t>Meier </a:t>
            </a:r>
            <a:r>
              <a:rPr lang="de-DE" sz="2400" baseline="30000" dirty="0">
                <a:solidFill>
                  <a:schemeClr val="tx1"/>
                </a:solidFill>
                <a:latin typeface="Calibri" pitchFamily="34" charset="0"/>
                <a:cs typeface="Calibri" pitchFamily="34" charset="0"/>
              </a:rPr>
              <a:t>(1)</a:t>
            </a:r>
            <a:r>
              <a:rPr lang="de-DE" sz="2400" dirty="0">
                <a:solidFill>
                  <a:schemeClr val="tx1"/>
                </a:solidFill>
                <a:latin typeface="Calibri" pitchFamily="34" charset="0"/>
                <a:cs typeface="Calibri" pitchFamily="34" charset="0"/>
              </a:rPr>
              <a:t>, </a:t>
            </a:r>
            <a:r>
              <a:rPr lang="de-DE" sz="2400" dirty="0" smtClean="0">
                <a:solidFill>
                  <a:schemeClr val="tx1"/>
                </a:solidFill>
                <a:latin typeface="Calibri" pitchFamily="34" charset="0"/>
                <a:cs typeface="Calibri" pitchFamily="34" charset="0"/>
              </a:rPr>
              <a:t>Scott </a:t>
            </a:r>
            <a:r>
              <a:rPr lang="de-DE" sz="2400" dirty="0" err="1">
                <a:solidFill>
                  <a:schemeClr val="tx1"/>
                </a:solidFill>
                <a:latin typeface="Calibri" pitchFamily="34" charset="0"/>
                <a:cs typeface="Calibri" pitchFamily="34" charset="0"/>
              </a:rPr>
              <a:t>Krayenhoff</a:t>
            </a:r>
            <a:r>
              <a:rPr lang="de-DE" sz="2400" dirty="0">
                <a:solidFill>
                  <a:schemeClr val="tx1"/>
                </a:solidFill>
                <a:latin typeface="Calibri" pitchFamily="34" charset="0"/>
                <a:cs typeface="Calibri" pitchFamily="34" charset="0"/>
              </a:rPr>
              <a:t> </a:t>
            </a:r>
            <a:r>
              <a:rPr lang="de-DE" sz="2400" baseline="30000" dirty="0">
                <a:solidFill>
                  <a:schemeClr val="tx1"/>
                </a:solidFill>
                <a:latin typeface="Calibri" pitchFamily="34" charset="0"/>
                <a:cs typeface="Calibri" pitchFamily="34" charset="0"/>
              </a:rPr>
              <a:t>(2)</a:t>
            </a:r>
            <a:r>
              <a:rPr lang="de-DE" sz="2400" dirty="0">
                <a:solidFill>
                  <a:schemeClr val="tx1"/>
                </a:solidFill>
                <a:latin typeface="Calibri" pitchFamily="34" charset="0"/>
                <a:cs typeface="Calibri" pitchFamily="34" charset="0"/>
              </a:rPr>
              <a:t>, </a:t>
            </a:r>
            <a:r>
              <a:rPr lang="de-DE" sz="2400" dirty="0" smtClean="0">
                <a:solidFill>
                  <a:schemeClr val="tx1"/>
                </a:solidFill>
                <a:latin typeface="Calibri" pitchFamily="34" charset="0"/>
                <a:cs typeface="Calibri" pitchFamily="34" charset="0"/>
              </a:rPr>
              <a:t>Atsushi </a:t>
            </a:r>
            <a:r>
              <a:rPr lang="de-DE" sz="2400" dirty="0" err="1" smtClean="0">
                <a:solidFill>
                  <a:schemeClr val="tx1"/>
                </a:solidFill>
                <a:latin typeface="Calibri" pitchFamily="34" charset="0"/>
                <a:cs typeface="Calibri" pitchFamily="34" charset="0"/>
              </a:rPr>
              <a:t>Inagaki</a:t>
            </a:r>
            <a:r>
              <a:rPr lang="de-DE" sz="2400" dirty="0" smtClean="0">
                <a:solidFill>
                  <a:schemeClr val="tx1"/>
                </a:solidFill>
                <a:latin typeface="Calibri" pitchFamily="34" charset="0"/>
                <a:cs typeface="Calibri" pitchFamily="34" charset="0"/>
              </a:rPr>
              <a:t> </a:t>
            </a:r>
            <a:r>
              <a:rPr lang="de-DE" sz="2400" baseline="30000" dirty="0">
                <a:solidFill>
                  <a:schemeClr val="tx1"/>
                </a:solidFill>
                <a:latin typeface="Calibri" pitchFamily="34" charset="0"/>
                <a:cs typeface="Calibri" pitchFamily="34" charset="0"/>
              </a:rPr>
              <a:t>(3)</a:t>
            </a:r>
            <a:r>
              <a:rPr lang="de-DE" sz="2400" dirty="0">
                <a:solidFill>
                  <a:schemeClr val="tx1"/>
                </a:solidFill>
                <a:latin typeface="Calibri" pitchFamily="34" charset="0"/>
                <a:cs typeface="Calibri" pitchFamily="34" charset="0"/>
              </a:rPr>
              <a:t>, Dieter Scherer </a:t>
            </a:r>
            <a:r>
              <a:rPr lang="de-DE" sz="2400" baseline="30000" dirty="0">
                <a:solidFill>
                  <a:schemeClr val="tx1"/>
                </a:solidFill>
                <a:latin typeface="Calibri" pitchFamily="34" charset="0"/>
                <a:cs typeface="Calibri" pitchFamily="34" charset="0"/>
              </a:rPr>
              <a:t>(1) </a:t>
            </a:r>
            <a:r>
              <a:rPr lang="de-DE" sz="2400" dirty="0" smtClean="0">
                <a:solidFill>
                  <a:schemeClr val="tx1"/>
                </a:solidFill>
                <a:latin typeface="Calibri" pitchFamily="34" charset="0"/>
                <a:cs typeface="Calibri" pitchFamily="34" charset="0"/>
              </a:rPr>
              <a:t>, Andreas </a:t>
            </a:r>
            <a:r>
              <a:rPr lang="de-DE" sz="2400" dirty="0">
                <a:solidFill>
                  <a:schemeClr val="tx1"/>
                </a:solidFill>
                <a:latin typeface="Calibri" pitchFamily="34" charset="0"/>
                <a:cs typeface="Calibri" pitchFamily="34" charset="0"/>
              </a:rPr>
              <a:t>Christen </a:t>
            </a:r>
            <a:r>
              <a:rPr lang="de-DE" sz="2400" baseline="30000" dirty="0">
                <a:solidFill>
                  <a:schemeClr val="tx1"/>
                </a:solidFill>
                <a:latin typeface="Calibri" pitchFamily="34" charset="0"/>
                <a:cs typeface="Calibri" pitchFamily="34" charset="0"/>
              </a:rPr>
              <a:t>(2)</a:t>
            </a:r>
            <a:r>
              <a:rPr lang="de-DE" sz="2400" dirty="0">
                <a:solidFill>
                  <a:schemeClr val="tx1"/>
                </a:solidFill>
                <a:latin typeface="Calibri" pitchFamily="34" charset="0"/>
                <a:cs typeface="Calibri" pitchFamily="34" charset="0"/>
              </a:rPr>
              <a:t>, </a:t>
            </a:r>
            <a:r>
              <a:rPr lang="de-DE" sz="2400" dirty="0" err="1" smtClean="0">
                <a:solidFill>
                  <a:schemeClr val="tx1"/>
                </a:solidFill>
                <a:latin typeface="Calibri" pitchFamily="34" charset="0"/>
                <a:cs typeface="Calibri" pitchFamily="34" charset="0"/>
              </a:rPr>
              <a:t>Manabu</a:t>
            </a:r>
            <a:r>
              <a:rPr lang="de-DE" sz="2400" dirty="0" smtClean="0">
                <a:solidFill>
                  <a:schemeClr val="tx1"/>
                </a:solidFill>
                <a:latin typeface="Calibri" pitchFamily="34" charset="0"/>
                <a:cs typeface="Calibri" pitchFamily="34" charset="0"/>
              </a:rPr>
              <a:t> </a:t>
            </a:r>
            <a:r>
              <a:rPr lang="de-DE" sz="2400" dirty="0" err="1">
                <a:solidFill>
                  <a:schemeClr val="tx1"/>
                </a:solidFill>
                <a:latin typeface="Calibri" pitchFamily="34" charset="0"/>
                <a:cs typeface="Calibri" pitchFamily="34" charset="0"/>
              </a:rPr>
              <a:t>Kanda</a:t>
            </a:r>
            <a:r>
              <a:rPr lang="de-DE" sz="2400" dirty="0">
                <a:solidFill>
                  <a:schemeClr val="tx1"/>
                </a:solidFill>
                <a:latin typeface="Calibri" pitchFamily="34" charset="0"/>
                <a:cs typeface="Calibri" pitchFamily="34" charset="0"/>
              </a:rPr>
              <a:t> </a:t>
            </a:r>
            <a:r>
              <a:rPr lang="de-DE" sz="2400" baseline="30000" dirty="0">
                <a:solidFill>
                  <a:schemeClr val="tx1"/>
                </a:solidFill>
                <a:latin typeface="Calibri" pitchFamily="34" charset="0"/>
                <a:cs typeface="Calibri" pitchFamily="34" charset="0"/>
              </a:rPr>
              <a:t>(3</a:t>
            </a:r>
            <a:r>
              <a:rPr lang="de-DE" sz="2400" baseline="30000" dirty="0" smtClean="0">
                <a:solidFill>
                  <a:schemeClr val="tx1"/>
                </a:solidFill>
                <a:latin typeface="Calibri" pitchFamily="34" charset="0"/>
                <a:cs typeface="Calibri" pitchFamily="34" charset="0"/>
              </a:rPr>
              <a:t>)</a:t>
            </a:r>
            <a:r>
              <a:rPr lang="de-DE" sz="2400" dirty="0" smtClean="0">
                <a:solidFill>
                  <a:schemeClr val="tx1"/>
                </a:solidFill>
                <a:latin typeface="Calibri" pitchFamily="34" charset="0"/>
                <a:cs typeface="Calibri" pitchFamily="34" charset="0"/>
              </a:rPr>
              <a:t> </a:t>
            </a:r>
            <a:endParaRPr lang="de-DE" sz="2400" dirty="0">
              <a:solidFill>
                <a:schemeClr val="tx1"/>
              </a:solidFill>
              <a:latin typeface="Calibri" pitchFamily="34" charset="0"/>
              <a:cs typeface="Calibri" pitchFamily="34" charset="0"/>
            </a:endParaRPr>
          </a:p>
          <a:p>
            <a:pPr algn="ctr"/>
            <a:endParaRPr lang="en-US" sz="1600" baseline="30000" dirty="0" smtClean="0">
              <a:solidFill>
                <a:schemeClr val="tx1"/>
              </a:solidFill>
              <a:latin typeface="Calibri" pitchFamily="34" charset="0"/>
              <a:cs typeface="Calibri" pitchFamily="34" charset="0"/>
            </a:endParaRPr>
          </a:p>
          <a:p>
            <a:pPr algn="ctr"/>
            <a:r>
              <a:rPr lang="en-US" sz="1600" baseline="30000" dirty="0" smtClean="0">
                <a:solidFill>
                  <a:schemeClr val="tx1"/>
                </a:solidFill>
                <a:latin typeface="Calibri" pitchFamily="34" charset="0"/>
                <a:cs typeface="Calibri" pitchFamily="34" charset="0"/>
              </a:rPr>
              <a:t>(</a:t>
            </a:r>
            <a:r>
              <a:rPr lang="en-US" sz="1600" baseline="30000" dirty="0">
                <a:solidFill>
                  <a:schemeClr val="tx1"/>
                </a:solidFill>
                <a:latin typeface="Calibri" pitchFamily="34" charset="0"/>
                <a:cs typeface="Calibri" pitchFamily="34" charset="0"/>
              </a:rPr>
              <a:t>1)</a:t>
            </a:r>
            <a:r>
              <a:rPr lang="en-US" sz="1600" dirty="0">
                <a:solidFill>
                  <a:schemeClr val="tx1"/>
                </a:solidFill>
                <a:latin typeface="Calibri" pitchFamily="34" charset="0"/>
                <a:cs typeface="Calibri" pitchFamily="34" charset="0"/>
              </a:rPr>
              <a:t> Department of Ecology, </a:t>
            </a:r>
            <a:r>
              <a:rPr lang="en-US" sz="1600" dirty="0" err="1">
                <a:solidFill>
                  <a:schemeClr val="tx1"/>
                </a:solidFill>
                <a:latin typeface="Calibri" pitchFamily="34" charset="0"/>
                <a:cs typeface="Calibri" pitchFamily="34" charset="0"/>
              </a:rPr>
              <a:t>Technische</a:t>
            </a:r>
            <a:r>
              <a:rPr lang="en-US" sz="1600" dirty="0">
                <a:solidFill>
                  <a:schemeClr val="tx1"/>
                </a:solidFill>
                <a:latin typeface="Calibri" pitchFamily="34" charset="0"/>
                <a:cs typeface="Calibri" pitchFamily="34" charset="0"/>
              </a:rPr>
              <a:t> </a:t>
            </a:r>
            <a:r>
              <a:rPr lang="en-US" sz="1600" dirty="0" err="1">
                <a:solidFill>
                  <a:schemeClr val="tx1"/>
                </a:solidFill>
                <a:latin typeface="Calibri" pitchFamily="34" charset="0"/>
                <a:cs typeface="Calibri" pitchFamily="34" charset="0"/>
              </a:rPr>
              <a:t>Universität</a:t>
            </a:r>
            <a:r>
              <a:rPr lang="en-US" sz="1600" dirty="0">
                <a:solidFill>
                  <a:schemeClr val="tx1"/>
                </a:solidFill>
                <a:latin typeface="Calibri" pitchFamily="34" charset="0"/>
                <a:cs typeface="Calibri" pitchFamily="34" charset="0"/>
              </a:rPr>
              <a:t> Berlin, Berlin, Germany</a:t>
            </a:r>
            <a:endParaRPr lang="de-DE" sz="1600" dirty="0">
              <a:solidFill>
                <a:schemeClr val="tx1"/>
              </a:solidFill>
              <a:latin typeface="Calibri" pitchFamily="34" charset="0"/>
              <a:cs typeface="Calibri" pitchFamily="34" charset="0"/>
            </a:endParaRPr>
          </a:p>
          <a:p>
            <a:pPr algn="ctr"/>
            <a:r>
              <a:rPr lang="en-US" sz="1600" baseline="30000" dirty="0">
                <a:solidFill>
                  <a:schemeClr val="tx1"/>
                </a:solidFill>
                <a:latin typeface="Calibri" pitchFamily="34" charset="0"/>
                <a:cs typeface="Calibri" pitchFamily="34" charset="0"/>
              </a:rPr>
              <a:t>(2)</a:t>
            </a:r>
            <a:r>
              <a:rPr lang="en-US" sz="1600" dirty="0">
                <a:solidFill>
                  <a:schemeClr val="tx1"/>
                </a:solidFill>
                <a:latin typeface="Calibri" pitchFamily="34" charset="0"/>
                <a:cs typeface="Calibri" pitchFamily="34" charset="0"/>
              </a:rPr>
              <a:t> Department of Geography, University of British Columbia, Vancouver, BC, Canada</a:t>
            </a:r>
            <a:endParaRPr lang="de-DE" sz="1600" dirty="0">
              <a:solidFill>
                <a:schemeClr val="tx1"/>
              </a:solidFill>
              <a:latin typeface="Calibri" pitchFamily="34" charset="0"/>
              <a:cs typeface="Calibri" pitchFamily="34" charset="0"/>
            </a:endParaRPr>
          </a:p>
          <a:p>
            <a:pPr algn="ctr"/>
            <a:r>
              <a:rPr lang="en-US" sz="1600" baseline="30000" dirty="0">
                <a:solidFill>
                  <a:schemeClr val="tx1"/>
                </a:solidFill>
                <a:latin typeface="Calibri" pitchFamily="34" charset="0"/>
                <a:cs typeface="Calibri" pitchFamily="34" charset="0"/>
              </a:rPr>
              <a:t>(3)</a:t>
            </a:r>
            <a:r>
              <a:rPr lang="en-US" sz="1600" dirty="0">
                <a:solidFill>
                  <a:schemeClr val="tx1"/>
                </a:solidFill>
                <a:latin typeface="Calibri" pitchFamily="34" charset="0"/>
                <a:cs typeface="Calibri" pitchFamily="34" charset="0"/>
              </a:rPr>
              <a:t> Department of International Development Engineering, Tokyo Institute of Technology, Tokyo, Japan</a:t>
            </a:r>
            <a:endParaRPr lang="de-DE" sz="1600" dirty="0">
              <a:solidFill>
                <a:schemeClr val="tx1"/>
              </a:solidFill>
              <a:latin typeface="Calibri" pitchFamily="34" charset="0"/>
              <a:cs typeface="Calibri" pitchFamily="34" charset="0"/>
            </a:endParaRPr>
          </a:p>
        </p:txBody>
      </p:sp>
      <p:sp>
        <p:nvSpPr>
          <p:cNvPr id="10"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
        <p:nvSpPr>
          <p:cNvPr id="12" name="Abgerundetes Rechteck 11"/>
          <p:cNvSpPr/>
          <p:nvPr/>
        </p:nvSpPr>
        <p:spPr>
          <a:xfrm>
            <a:off x="89756" y="260648"/>
            <a:ext cx="8964488" cy="136815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b="1" dirty="0">
                <a:solidFill>
                  <a:schemeClr val="tx1"/>
                </a:solidFill>
                <a:latin typeface="Calibri" pitchFamily="34" charset="0"/>
                <a:cs typeface="Calibri" pitchFamily="34" charset="0"/>
              </a:rPr>
              <a:t>Physical and numerical modelling of </a:t>
            </a:r>
            <a:endParaRPr lang="en-GB" sz="3600" b="1" dirty="0" smtClean="0">
              <a:solidFill>
                <a:schemeClr val="tx1"/>
              </a:solidFill>
              <a:latin typeface="Calibri" pitchFamily="34" charset="0"/>
              <a:cs typeface="Calibri" pitchFamily="34" charset="0"/>
            </a:endParaRPr>
          </a:p>
          <a:p>
            <a:pPr algn="ctr"/>
            <a:r>
              <a:rPr lang="en-GB" sz="3600" b="1" dirty="0" smtClean="0">
                <a:solidFill>
                  <a:schemeClr val="tx1"/>
                </a:solidFill>
                <a:latin typeface="Calibri" pitchFamily="34" charset="0"/>
                <a:cs typeface="Calibri" pitchFamily="34" charset="0"/>
              </a:rPr>
              <a:t>sub-facet </a:t>
            </a:r>
            <a:r>
              <a:rPr lang="en-GB" sz="3600" b="1" dirty="0">
                <a:solidFill>
                  <a:schemeClr val="tx1"/>
                </a:solidFill>
                <a:latin typeface="Calibri" pitchFamily="34" charset="0"/>
                <a:cs typeface="Calibri" pitchFamily="34" charset="0"/>
              </a:rPr>
              <a:t>surface temperature </a:t>
            </a:r>
            <a:r>
              <a:rPr lang="en-GB" sz="3600" b="1" dirty="0" smtClean="0">
                <a:solidFill>
                  <a:schemeClr val="tx1"/>
                </a:solidFill>
                <a:latin typeface="Calibri" pitchFamily="34" charset="0"/>
                <a:cs typeface="Calibri" pitchFamily="34" charset="0"/>
              </a:rPr>
              <a:t>variability</a:t>
            </a:r>
            <a:endParaRPr lang="de-DE" sz="3600" b="1"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Abgerundetes Rechteck 26"/>
          <p:cNvSpPr/>
          <p:nvPr/>
        </p:nvSpPr>
        <p:spPr>
          <a:xfrm>
            <a:off x="3311860" y="224880"/>
            <a:ext cx="2253824" cy="1439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7" name="Pfeil nach unten 6"/>
          <p:cNvSpPr/>
          <p:nvPr/>
        </p:nvSpPr>
        <p:spPr>
          <a:xfrm>
            <a:off x="2929548" y="5235067"/>
            <a:ext cx="324036"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9" name="Pfeil nach unten 8"/>
          <p:cNvSpPr/>
          <p:nvPr/>
        </p:nvSpPr>
        <p:spPr>
          <a:xfrm rot="5400000">
            <a:off x="6303261" y="3612128"/>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latin typeface="Calibri" pitchFamily="34" charset="0"/>
              <a:cs typeface="Calibri" pitchFamily="34" charset="0"/>
            </a:endParaRPr>
          </a:p>
        </p:txBody>
      </p:sp>
      <p:sp>
        <p:nvSpPr>
          <p:cNvPr id="10" name="Pfeil nach unten 9"/>
          <p:cNvSpPr/>
          <p:nvPr/>
        </p:nvSpPr>
        <p:spPr>
          <a:xfrm rot="5400000">
            <a:off x="5871213" y="2820040"/>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4" name="Pfeil nach unten 13"/>
          <p:cNvSpPr/>
          <p:nvPr/>
        </p:nvSpPr>
        <p:spPr>
          <a:xfrm rot="10800000">
            <a:off x="6970893" y="3069000"/>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5" name="Pfeil nach unten 14"/>
          <p:cNvSpPr/>
          <p:nvPr/>
        </p:nvSpPr>
        <p:spPr>
          <a:xfrm rot="10800000">
            <a:off x="6480212" y="2276912"/>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6" name="Pfeil nach unten 15"/>
          <p:cNvSpPr/>
          <p:nvPr/>
        </p:nvSpPr>
        <p:spPr>
          <a:xfrm rot="16200000">
            <a:off x="1802800" y="3576124"/>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7" name="Pfeil nach unten 16"/>
          <p:cNvSpPr/>
          <p:nvPr/>
        </p:nvSpPr>
        <p:spPr>
          <a:xfrm rot="16200000">
            <a:off x="1190732" y="4836264"/>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8" name="Pfeil nach unten 17"/>
          <p:cNvSpPr/>
          <p:nvPr/>
        </p:nvSpPr>
        <p:spPr>
          <a:xfrm>
            <a:off x="427809" y="5235067"/>
            <a:ext cx="324036"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19" name="Pfeil nach unten 18"/>
          <p:cNvSpPr/>
          <p:nvPr/>
        </p:nvSpPr>
        <p:spPr>
          <a:xfrm rot="16200000">
            <a:off x="1226697" y="2129788"/>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sp>
        <p:nvSpPr>
          <p:cNvPr id="20" name="Pfeil nach unten 19"/>
          <p:cNvSpPr/>
          <p:nvPr/>
        </p:nvSpPr>
        <p:spPr>
          <a:xfrm rot="16200000">
            <a:off x="686676" y="2705852"/>
            <a:ext cx="425871" cy="360000"/>
          </a:xfrm>
          <a:prstGeom prst="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cs typeface="Calibri" pitchFamily="34" charset="0"/>
            </a:endParaRPr>
          </a:p>
        </p:txBody>
      </p:sp>
      <p:grpSp>
        <p:nvGrpSpPr>
          <p:cNvPr id="21" name="Group 168"/>
          <p:cNvGrpSpPr>
            <a:grpSpLocks/>
          </p:cNvGrpSpPr>
          <p:nvPr/>
        </p:nvGrpSpPr>
        <p:grpSpPr bwMode="auto">
          <a:xfrm>
            <a:off x="3314847" y="224880"/>
            <a:ext cx="2157414" cy="1319213"/>
            <a:chOff x="12629" y="10440"/>
            <a:chExt cx="1359" cy="831"/>
          </a:xfrm>
        </p:grpSpPr>
        <p:sp>
          <p:nvSpPr>
            <p:cNvPr id="22" name="Text Box 162"/>
            <p:cNvSpPr txBox="1">
              <a:spLocks noChangeArrowheads="1"/>
            </p:cNvSpPr>
            <p:nvPr/>
          </p:nvSpPr>
          <p:spPr bwMode="auto">
            <a:xfrm>
              <a:off x="13746" y="10440"/>
              <a:ext cx="24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75125">
                <a:defRPr>
                  <a:solidFill>
                    <a:schemeClr val="tx1"/>
                  </a:solidFill>
                  <a:latin typeface="Arial" charset="0"/>
                </a:defRPr>
              </a:lvl1pPr>
              <a:lvl2pPr defTabSz="4175125">
                <a:defRPr>
                  <a:solidFill>
                    <a:schemeClr val="tx1"/>
                  </a:solidFill>
                  <a:latin typeface="Arial" charset="0"/>
                </a:defRPr>
              </a:lvl2pPr>
              <a:lvl3pPr defTabSz="4175125">
                <a:defRPr>
                  <a:solidFill>
                    <a:schemeClr val="tx1"/>
                  </a:solidFill>
                  <a:latin typeface="Arial" charset="0"/>
                </a:defRPr>
              </a:lvl3pPr>
              <a:lvl4pPr defTabSz="4175125">
                <a:defRPr>
                  <a:solidFill>
                    <a:schemeClr val="tx1"/>
                  </a:solidFill>
                  <a:latin typeface="Arial" charset="0"/>
                </a:defRPr>
              </a:lvl4pPr>
              <a:lvl5pPr defTabSz="4175125">
                <a:defRPr>
                  <a:solidFill>
                    <a:schemeClr val="tx1"/>
                  </a:solidFill>
                  <a:latin typeface="Arial" charset="0"/>
                </a:defRPr>
              </a:lvl5pPr>
              <a:lvl6pPr defTabSz="4175125" fontAlgn="base">
                <a:spcBef>
                  <a:spcPct val="0"/>
                </a:spcBef>
                <a:spcAft>
                  <a:spcPct val="0"/>
                </a:spcAft>
                <a:defRPr>
                  <a:solidFill>
                    <a:schemeClr val="tx1"/>
                  </a:solidFill>
                  <a:latin typeface="Arial" charset="0"/>
                </a:defRPr>
              </a:lvl6pPr>
              <a:lvl7pPr defTabSz="4175125" fontAlgn="base">
                <a:spcBef>
                  <a:spcPct val="0"/>
                </a:spcBef>
                <a:spcAft>
                  <a:spcPct val="0"/>
                </a:spcAft>
                <a:defRPr>
                  <a:solidFill>
                    <a:schemeClr val="tx1"/>
                  </a:solidFill>
                  <a:latin typeface="Arial" charset="0"/>
                </a:defRPr>
              </a:lvl7pPr>
              <a:lvl8pPr defTabSz="4175125" fontAlgn="base">
                <a:spcBef>
                  <a:spcPct val="0"/>
                </a:spcBef>
                <a:spcAft>
                  <a:spcPct val="0"/>
                </a:spcAft>
                <a:defRPr>
                  <a:solidFill>
                    <a:schemeClr val="tx1"/>
                  </a:solidFill>
                  <a:latin typeface="Arial" charset="0"/>
                </a:defRPr>
              </a:lvl8pPr>
              <a:lvl9pPr defTabSz="4175125" fontAlgn="base">
                <a:spcBef>
                  <a:spcPct val="0"/>
                </a:spcBef>
                <a:spcAft>
                  <a:spcPct val="0"/>
                </a:spcAft>
                <a:defRPr>
                  <a:solidFill>
                    <a:schemeClr val="tx1"/>
                  </a:solidFill>
                  <a:latin typeface="Arial" charset="0"/>
                </a:defRPr>
              </a:lvl9pPr>
            </a:lstStyle>
            <a:p>
              <a:r>
                <a:rPr lang="en-GB" sz="2400" b="1" dirty="0">
                  <a:latin typeface="Calibri" pitchFamily="34" charset="0"/>
                  <a:cs typeface="Calibri" pitchFamily="34" charset="0"/>
                </a:rPr>
                <a:t>N</a:t>
              </a:r>
            </a:p>
          </p:txBody>
        </p:sp>
        <p:cxnSp>
          <p:nvCxnSpPr>
            <p:cNvPr id="23" name="AutoShape 163"/>
            <p:cNvCxnSpPr>
              <a:cxnSpLocks noChangeShapeType="1"/>
            </p:cNvCxnSpPr>
            <p:nvPr/>
          </p:nvCxnSpPr>
          <p:spPr bwMode="auto">
            <a:xfrm>
              <a:off x="13229" y="10551"/>
              <a:ext cx="0" cy="680"/>
            </a:xfrm>
            <a:prstGeom prst="straightConnector1">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164"/>
            <p:cNvCxnSpPr>
              <a:cxnSpLocks noChangeShapeType="1"/>
            </p:cNvCxnSpPr>
            <p:nvPr/>
          </p:nvCxnSpPr>
          <p:spPr bwMode="auto">
            <a:xfrm>
              <a:off x="13229" y="11223"/>
              <a:ext cx="72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Line 166"/>
            <p:cNvSpPr>
              <a:spLocks noChangeShapeType="1"/>
            </p:cNvSpPr>
            <p:nvPr/>
          </p:nvSpPr>
          <p:spPr bwMode="auto">
            <a:xfrm flipV="1">
              <a:off x="13181" y="10695"/>
              <a:ext cx="624" cy="57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latin typeface="Calibri" pitchFamily="34" charset="0"/>
                <a:cs typeface="Calibri" pitchFamily="34" charset="0"/>
              </a:endParaRPr>
            </a:p>
          </p:txBody>
        </p:sp>
        <p:sp>
          <p:nvSpPr>
            <p:cNvPr id="26" name="Text Box 167"/>
            <p:cNvSpPr txBox="1">
              <a:spLocks noChangeArrowheads="1"/>
            </p:cNvSpPr>
            <p:nvPr/>
          </p:nvSpPr>
          <p:spPr bwMode="auto">
            <a:xfrm>
              <a:off x="12629" y="10627"/>
              <a:ext cx="59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75125">
                <a:defRPr>
                  <a:solidFill>
                    <a:schemeClr val="tx1"/>
                  </a:solidFill>
                  <a:latin typeface="Arial" charset="0"/>
                </a:defRPr>
              </a:lvl1pPr>
              <a:lvl2pPr defTabSz="4175125">
                <a:defRPr>
                  <a:solidFill>
                    <a:schemeClr val="tx1"/>
                  </a:solidFill>
                  <a:latin typeface="Arial" charset="0"/>
                </a:defRPr>
              </a:lvl2pPr>
              <a:lvl3pPr defTabSz="4175125">
                <a:defRPr>
                  <a:solidFill>
                    <a:schemeClr val="tx1"/>
                  </a:solidFill>
                  <a:latin typeface="Arial" charset="0"/>
                </a:defRPr>
              </a:lvl3pPr>
              <a:lvl4pPr defTabSz="4175125">
                <a:defRPr>
                  <a:solidFill>
                    <a:schemeClr val="tx1"/>
                  </a:solidFill>
                  <a:latin typeface="Arial" charset="0"/>
                </a:defRPr>
              </a:lvl4pPr>
              <a:lvl5pPr defTabSz="4175125">
                <a:defRPr>
                  <a:solidFill>
                    <a:schemeClr val="tx1"/>
                  </a:solidFill>
                  <a:latin typeface="Arial" charset="0"/>
                </a:defRPr>
              </a:lvl5pPr>
              <a:lvl6pPr defTabSz="4175125" fontAlgn="base">
                <a:spcBef>
                  <a:spcPct val="0"/>
                </a:spcBef>
                <a:spcAft>
                  <a:spcPct val="0"/>
                </a:spcAft>
                <a:defRPr>
                  <a:solidFill>
                    <a:schemeClr val="tx1"/>
                  </a:solidFill>
                  <a:latin typeface="Arial" charset="0"/>
                </a:defRPr>
              </a:lvl6pPr>
              <a:lvl7pPr defTabSz="4175125" fontAlgn="base">
                <a:spcBef>
                  <a:spcPct val="0"/>
                </a:spcBef>
                <a:spcAft>
                  <a:spcPct val="0"/>
                </a:spcAft>
                <a:defRPr>
                  <a:solidFill>
                    <a:schemeClr val="tx1"/>
                  </a:solidFill>
                  <a:latin typeface="Arial" charset="0"/>
                </a:defRPr>
              </a:lvl7pPr>
              <a:lvl8pPr defTabSz="4175125" fontAlgn="base">
                <a:spcBef>
                  <a:spcPct val="0"/>
                </a:spcBef>
                <a:spcAft>
                  <a:spcPct val="0"/>
                </a:spcAft>
                <a:defRPr>
                  <a:solidFill>
                    <a:schemeClr val="tx1"/>
                  </a:solidFill>
                  <a:latin typeface="Arial" charset="0"/>
                </a:defRPr>
              </a:lvl8pPr>
              <a:lvl9pPr defTabSz="4175125" fontAlgn="base">
                <a:spcBef>
                  <a:spcPct val="0"/>
                </a:spcBef>
                <a:spcAft>
                  <a:spcPct val="0"/>
                </a:spcAft>
                <a:defRPr>
                  <a:solidFill>
                    <a:schemeClr val="tx1"/>
                  </a:solidFill>
                  <a:latin typeface="Arial" charset="0"/>
                </a:defRPr>
              </a:lvl9pPr>
            </a:lstStyle>
            <a:p>
              <a:r>
                <a:rPr lang="en-GB" sz="2400" dirty="0">
                  <a:latin typeface="Calibri" pitchFamily="34" charset="0"/>
                  <a:cs typeface="Calibri" pitchFamily="34" charset="0"/>
                </a:rPr>
                <a:t>Street</a:t>
              </a:r>
            </a:p>
            <a:p>
              <a:r>
                <a:rPr lang="en-GB" sz="2400" dirty="0">
                  <a:latin typeface="Calibri" pitchFamily="34" charset="0"/>
                  <a:cs typeface="Calibri" pitchFamily="34" charset="0"/>
                </a:rPr>
                <a:t>Axis</a:t>
              </a:r>
            </a:p>
          </p:txBody>
        </p:sp>
      </p:grpSp>
      <p:sp>
        <p:nvSpPr>
          <p:cNvPr id="2" name="Rechteck 1"/>
          <p:cNvSpPr/>
          <p:nvPr/>
        </p:nvSpPr>
        <p:spPr>
          <a:xfrm>
            <a:off x="737393" y="6345324"/>
            <a:ext cx="7669215" cy="369332"/>
          </a:xfrm>
          <a:prstGeom prst="rect">
            <a:avLst/>
          </a:prstGeom>
          <a:solidFill>
            <a:schemeClr val="accent1"/>
          </a:solidFill>
          <a:ln>
            <a:solidFill>
              <a:schemeClr val="tx1"/>
            </a:solidFill>
          </a:ln>
        </p:spPr>
        <p:txBody>
          <a:bodyPr wrap="none">
            <a:spAutoFit/>
          </a:bodyPr>
          <a:lstStyle/>
          <a:p>
            <a:r>
              <a:rPr lang="en-GB" dirty="0">
                <a:latin typeface="Calibri" pitchFamily="34" charset="0"/>
                <a:cs typeface="Calibri" pitchFamily="34" charset="0"/>
              </a:rPr>
              <a:t>Selected surfaces </a:t>
            </a:r>
            <a:r>
              <a:rPr lang="en-GB" dirty="0" smtClean="0">
                <a:latin typeface="Calibri" pitchFamily="34" charset="0"/>
                <a:cs typeface="Calibri" pitchFamily="34" charset="0"/>
              </a:rPr>
              <a:t>(roofs and NE-, SE- and SW-facing walls) for </a:t>
            </a:r>
            <a:r>
              <a:rPr lang="en-GB" dirty="0">
                <a:latin typeface="Calibri" pitchFamily="34" charset="0"/>
                <a:cs typeface="Calibri" pitchFamily="34" charset="0"/>
              </a:rPr>
              <a:t>sub-facet </a:t>
            </a:r>
            <a:r>
              <a:rPr lang="en-GB" dirty="0" smtClean="0">
                <a:latin typeface="Calibri" pitchFamily="34" charset="0"/>
                <a:cs typeface="Calibri" pitchFamily="34" charset="0"/>
              </a:rPr>
              <a:t>analysis </a:t>
            </a:r>
            <a:endParaRPr lang="en-GB" dirty="0">
              <a:latin typeface="Calibri" pitchFamily="34" charset="0"/>
              <a:cs typeface="Calibri" pitchFamily="34" charset="0"/>
            </a:endParaRPr>
          </a:p>
        </p:txBody>
      </p:sp>
    </p:spTree>
    <p:extLst>
      <p:ext uri="{BB962C8B-B14F-4D97-AF65-F5344CB8AC3E}">
        <p14:creationId xmlns:p14="http://schemas.microsoft.com/office/powerpoint/2010/main" val="249711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115888"/>
            <a:ext cx="9144000" cy="584775"/>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simulation vs. COSMO measurements (roof)</a:t>
            </a:r>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43121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115888"/>
            <a:ext cx="9144000" cy="584775"/>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simulation vs. COSMO measurements (roof)</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00" y="3861048"/>
            <a:ext cx="2880000" cy="28800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000" y="3861048"/>
            <a:ext cx="2880000" cy="288000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000" y="690809"/>
            <a:ext cx="2880000" cy="2880000"/>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000" y="690809"/>
            <a:ext cx="2880000" cy="2880000"/>
          </a:xfrm>
          <a:prstGeom prst="rect">
            <a:avLst/>
          </a:prstGeom>
        </p:spPr>
      </p:pic>
    </p:spTree>
    <p:extLst>
      <p:ext uri="{BB962C8B-B14F-4D97-AF65-F5344CB8AC3E}">
        <p14:creationId xmlns:p14="http://schemas.microsoft.com/office/powerpoint/2010/main" val="3966222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15888"/>
            <a:ext cx="9144000" cy="1077218"/>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model output vs. COSMO </a:t>
            </a:r>
            <a:r>
              <a:rPr lang="en-US" sz="3200" b="1" dirty="0" smtClean="0">
                <a:latin typeface="Calibri" pitchFamily="34" charset="0"/>
                <a:cs typeface="Calibri" pitchFamily="34" charset="0"/>
              </a:rPr>
              <a:t>measurements (NE-facing wall)</a:t>
            </a:r>
            <a:endParaRPr lang="en-US" sz="3200" b="1" dirty="0" smtClean="0">
              <a:latin typeface="Calibri" pitchFamily="34" charset="0"/>
              <a:cs typeface="Calibri" pitchFamily="34" charset="0"/>
            </a:endParaRP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4045810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15888"/>
            <a:ext cx="9144000" cy="584775"/>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model output vs. COSMO measurements</a:t>
            </a:r>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00" y="3861048"/>
            <a:ext cx="2880000" cy="2880000"/>
          </a:xfrm>
          <a:prstGeom prst="rect">
            <a:avLst/>
          </a:prstGeom>
        </p:spPr>
      </p:pic>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000" y="3861048"/>
            <a:ext cx="2880000" cy="2880000"/>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000" y="713420"/>
            <a:ext cx="2880000" cy="2880000"/>
          </a:xfrm>
          <a:prstGeom prst="rect">
            <a:avLst/>
          </a:prstGeom>
        </p:spPr>
      </p:pic>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000" y="713420"/>
            <a:ext cx="2880000" cy="2880000"/>
          </a:xfrm>
          <a:prstGeom prst="rect">
            <a:avLst/>
          </a:prstGeom>
        </p:spPr>
      </p:pic>
      <p:sp>
        <p:nvSpPr>
          <p:cNvPr id="2" name="Rechteck 1"/>
          <p:cNvSpPr/>
          <p:nvPr/>
        </p:nvSpPr>
        <p:spPr>
          <a:xfrm>
            <a:off x="4001427" y="6057292"/>
            <a:ext cx="1141146" cy="646331"/>
          </a:xfrm>
          <a:prstGeom prst="rect">
            <a:avLst/>
          </a:prstGeom>
        </p:spPr>
        <p:txBody>
          <a:bodyPr wrap="none">
            <a:spAutoFit/>
          </a:bodyPr>
          <a:lstStyle/>
          <a:p>
            <a:pPr algn="ctr"/>
            <a:r>
              <a:rPr lang="en-US" b="1" dirty="0">
                <a:latin typeface="Calibri" pitchFamily="34" charset="0"/>
                <a:cs typeface="Calibri" pitchFamily="34" charset="0"/>
              </a:rPr>
              <a:t>NE-facing </a:t>
            </a:r>
            <a:endParaRPr lang="en-US" b="1" dirty="0" smtClean="0">
              <a:latin typeface="Calibri" pitchFamily="34" charset="0"/>
              <a:cs typeface="Calibri" pitchFamily="34" charset="0"/>
            </a:endParaRPr>
          </a:p>
          <a:p>
            <a:pPr algn="ctr"/>
            <a:r>
              <a:rPr lang="en-US" b="1" dirty="0" smtClean="0">
                <a:latin typeface="Calibri" pitchFamily="34" charset="0"/>
                <a:cs typeface="Calibri" pitchFamily="34" charset="0"/>
              </a:rPr>
              <a:t>wall</a:t>
            </a:r>
            <a:endParaRPr lang="en-US" dirty="0"/>
          </a:p>
        </p:txBody>
      </p:sp>
    </p:spTree>
    <p:extLst>
      <p:ext uri="{BB962C8B-B14F-4D97-AF65-F5344CB8AC3E}">
        <p14:creationId xmlns:p14="http://schemas.microsoft.com/office/powerpoint/2010/main" val="291525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15888"/>
            <a:ext cx="9144000" cy="584775"/>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model output vs. COSMO </a:t>
            </a:r>
            <a:r>
              <a:rPr lang="en-US" sz="3200" b="1" dirty="0" smtClean="0">
                <a:latin typeface="Calibri" pitchFamily="34" charset="0"/>
                <a:cs typeface="Calibri" pitchFamily="34" charset="0"/>
              </a:rPr>
              <a:t>measurements</a:t>
            </a:r>
            <a:endParaRPr lang="en-US" sz="3200" b="1" dirty="0" smtClean="0">
              <a:latin typeface="Calibri" pitchFamily="34" charset="0"/>
              <a:cs typeface="Calibri"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000" y="720000"/>
            <a:ext cx="7200000" cy="36000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400" y="4329100"/>
            <a:ext cx="2160000" cy="216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200" y="4329100"/>
            <a:ext cx="2160000" cy="216000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600" y="4329100"/>
            <a:ext cx="2160000" cy="2160000"/>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0" y="4329100"/>
            <a:ext cx="2160000" cy="2160000"/>
          </a:xfrm>
          <a:prstGeom prst="rect">
            <a:avLst/>
          </a:prstGeom>
        </p:spPr>
      </p:pic>
      <p:sp>
        <p:nvSpPr>
          <p:cNvPr id="3" name="Rechteck 2"/>
          <p:cNvSpPr/>
          <p:nvPr/>
        </p:nvSpPr>
        <p:spPr>
          <a:xfrm>
            <a:off x="3803905" y="3244334"/>
            <a:ext cx="1492909" cy="369332"/>
          </a:xfrm>
          <a:prstGeom prst="rect">
            <a:avLst/>
          </a:prstGeom>
        </p:spPr>
        <p:txBody>
          <a:bodyPr wrap="none">
            <a:spAutoFit/>
          </a:bodyPr>
          <a:lstStyle/>
          <a:p>
            <a:r>
              <a:rPr lang="en-US" b="1" dirty="0" smtClean="0">
                <a:latin typeface="Calibri" pitchFamily="34" charset="0"/>
                <a:cs typeface="Calibri" pitchFamily="34" charset="0"/>
              </a:rPr>
              <a:t>SE-facing </a:t>
            </a:r>
            <a:r>
              <a:rPr lang="en-US" b="1" dirty="0">
                <a:latin typeface="Calibri" pitchFamily="34" charset="0"/>
                <a:cs typeface="Calibri" pitchFamily="34" charset="0"/>
              </a:rPr>
              <a:t>wall</a:t>
            </a:r>
            <a:endParaRPr lang="en-US" dirty="0"/>
          </a:p>
        </p:txBody>
      </p:sp>
    </p:spTree>
    <p:extLst>
      <p:ext uri="{BB962C8B-B14F-4D97-AF65-F5344CB8AC3E}">
        <p14:creationId xmlns:p14="http://schemas.microsoft.com/office/powerpoint/2010/main" val="678097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15888"/>
            <a:ext cx="9144000" cy="584775"/>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latin typeface="Calibri" pitchFamily="34" charset="0"/>
                <a:cs typeface="Calibri" pitchFamily="34" charset="0"/>
              </a:rPr>
              <a:t>TUF-3D model output vs. COSMO measurements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000" y="720000"/>
            <a:ext cx="7200000" cy="36000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400" y="4329100"/>
            <a:ext cx="2160000" cy="216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200" y="4320000"/>
            <a:ext cx="2160000" cy="216000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600" y="4318338"/>
            <a:ext cx="2160000" cy="2160000"/>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0" y="4320000"/>
            <a:ext cx="2160000" cy="2160000"/>
          </a:xfrm>
          <a:prstGeom prst="rect">
            <a:avLst/>
          </a:prstGeom>
        </p:spPr>
      </p:pic>
      <p:sp>
        <p:nvSpPr>
          <p:cNvPr id="3" name="Rechteck 2"/>
          <p:cNvSpPr/>
          <p:nvPr/>
        </p:nvSpPr>
        <p:spPr>
          <a:xfrm>
            <a:off x="3803905" y="3244334"/>
            <a:ext cx="1589025" cy="369332"/>
          </a:xfrm>
          <a:prstGeom prst="rect">
            <a:avLst/>
          </a:prstGeom>
        </p:spPr>
        <p:txBody>
          <a:bodyPr wrap="none">
            <a:spAutoFit/>
          </a:bodyPr>
          <a:lstStyle/>
          <a:p>
            <a:r>
              <a:rPr lang="en-US" b="1" dirty="0" smtClean="0">
                <a:latin typeface="Calibri" pitchFamily="34" charset="0"/>
                <a:cs typeface="Calibri" pitchFamily="34" charset="0"/>
              </a:rPr>
              <a:t>SW-facing </a:t>
            </a:r>
            <a:r>
              <a:rPr lang="en-US" b="1" dirty="0">
                <a:latin typeface="Calibri" pitchFamily="34" charset="0"/>
                <a:cs typeface="Calibri" pitchFamily="34" charset="0"/>
              </a:rPr>
              <a:t>wall</a:t>
            </a:r>
            <a:endParaRPr lang="en-US" dirty="0"/>
          </a:p>
        </p:txBody>
      </p:sp>
    </p:spTree>
    <p:extLst>
      <p:ext uri="{BB962C8B-B14F-4D97-AF65-F5344CB8AC3E}">
        <p14:creationId xmlns:p14="http://schemas.microsoft.com/office/powerpoint/2010/main" val="1247254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Abgerundetes Rechteck 4"/>
          <p:cNvSpPr/>
          <p:nvPr/>
        </p:nvSpPr>
        <p:spPr>
          <a:xfrm>
            <a:off x="89756" y="260648"/>
            <a:ext cx="8964488" cy="136815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b="1" dirty="0" smtClean="0">
                <a:solidFill>
                  <a:schemeClr val="tx1"/>
                </a:solidFill>
                <a:latin typeface="Calibri" pitchFamily="34" charset="0"/>
                <a:cs typeface="Calibri" pitchFamily="34" charset="0"/>
              </a:rPr>
              <a:t>Why is the observed temperature variability so high in comparison to the simulation?</a:t>
            </a:r>
            <a:endParaRPr lang="en-GB" sz="36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239003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3"/>
          <p:cNvSpPr>
            <a:spLocks noChangeArrowheads="1"/>
          </p:cNvSpPr>
          <p:nvPr/>
        </p:nvSpPr>
        <p:spPr bwMode="auto">
          <a:xfrm>
            <a:off x="0" y="115888"/>
            <a:ext cx="9144000"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dirty="0" smtClean="0">
                <a:latin typeface="Calibri" pitchFamily="34" charset="0"/>
                <a:cs typeface="Calibri" pitchFamily="34" charset="0"/>
              </a:rPr>
              <a:t>The role of conduction (2D) in terms of </a:t>
            </a:r>
          </a:p>
          <a:p>
            <a:pPr algn="ctr">
              <a:spcBef>
                <a:spcPts val="0"/>
              </a:spcBef>
            </a:pPr>
            <a:r>
              <a:rPr lang="en-US" sz="3600" b="1" dirty="0" smtClean="0">
                <a:latin typeface="Calibri" pitchFamily="34" charset="0"/>
                <a:cs typeface="Calibri" pitchFamily="34" charset="0"/>
              </a:rPr>
              <a:t>surface temperature variability</a:t>
            </a:r>
            <a:endParaRPr lang="de-DE" sz="2800" b="1" dirty="0">
              <a:latin typeface="Calibri" pitchFamily="34" charset="0"/>
              <a:cs typeface="Calibri" pitchFamily="34" charset="0"/>
            </a:endParaRPr>
          </a:p>
        </p:txBody>
      </p:sp>
    </p:spTree>
    <p:extLst>
      <p:ext uri="{BB962C8B-B14F-4D97-AF65-F5344CB8AC3E}">
        <p14:creationId xmlns:p14="http://schemas.microsoft.com/office/powerpoint/2010/main" val="3188889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1535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
        <p:nvSpPr>
          <p:cNvPr id="7" name="Abgerundetes Rechteck 6"/>
          <p:cNvSpPr/>
          <p:nvPr/>
        </p:nvSpPr>
        <p:spPr>
          <a:xfrm>
            <a:off x="720053" y="328640"/>
            <a:ext cx="7704075" cy="2348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lnSpc>
                <a:spcPct val="120000"/>
              </a:lnSpc>
            </a:pPr>
            <a:r>
              <a:rPr lang="en-GB" sz="3600" b="1" dirty="0" smtClean="0">
                <a:solidFill>
                  <a:schemeClr val="tx1"/>
                </a:solidFill>
                <a:latin typeface="Calibri" pitchFamily="34" charset="0"/>
                <a:cs typeface="Calibri" pitchFamily="34" charset="0"/>
              </a:rPr>
              <a:t>Motivation</a:t>
            </a:r>
          </a:p>
          <a:p>
            <a:pPr algn="ctr">
              <a:lnSpc>
                <a:spcPct val="125000"/>
              </a:lnSpc>
            </a:pPr>
            <a:r>
              <a:rPr lang="en-GB" sz="2400" dirty="0" smtClean="0">
                <a:solidFill>
                  <a:schemeClr val="tx1"/>
                </a:solidFill>
                <a:latin typeface="Calibri" pitchFamily="34" charset="0"/>
                <a:cs typeface="Calibri" pitchFamily="34" charset="0"/>
              </a:rPr>
              <a:t>Progress </a:t>
            </a:r>
            <a:r>
              <a:rPr lang="en-GB" sz="2400" dirty="0">
                <a:solidFill>
                  <a:schemeClr val="tx1"/>
                </a:solidFill>
                <a:latin typeface="Calibri" pitchFamily="34" charset="0"/>
                <a:cs typeface="Calibri" pitchFamily="34" charset="0"/>
              </a:rPr>
              <a:t>has been made in micro-scale modelling of urban </a:t>
            </a:r>
            <a:r>
              <a:rPr lang="en-GB" sz="2400" dirty="0" smtClean="0">
                <a:solidFill>
                  <a:schemeClr val="tx1"/>
                </a:solidFill>
                <a:latin typeface="Calibri" pitchFamily="34" charset="0"/>
                <a:cs typeface="Calibri" pitchFamily="34" charset="0"/>
              </a:rPr>
              <a:t>climates but validations </a:t>
            </a:r>
            <a:r>
              <a:rPr lang="en-GB" sz="2400" dirty="0">
                <a:solidFill>
                  <a:schemeClr val="tx1"/>
                </a:solidFill>
                <a:latin typeface="Calibri" pitchFamily="34" charset="0"/>
                <a:cs typeface="Calibri" pitchFamily="34" charset="0"/>
              </a:rPr>
              <a:t>of surface temperatures at the sub-facet </a:t>
            </a:r>
            <a:r>
              <a:rPr lang="en-GB" sz="2400" dirty="0" smtClean="0">
                <a:solidFill>
                  <a:schemeClr val="tx1"/>
                </a:solidFill>
                <a:latin typeface="Calibri" pitchFamily="34" charset="0"/>
                <a:cs typeface="Calibri" pitchFamily="34" charset="0"/>
              </a:rPr>
              <a:t>scale have </a:t>
            </a:r>
            <a:r>
              <a:rPr lang="en-GB" sz="2400" dirty="0">
                <a:solidFill>
                  <a:schemeClr val="tx1"/>
                </a:solidFill>
                <a:latin typeface="Calibri" pitchFamily="34" charset="0"/>
                <a:cs typeface="Calibri" pitchFamily="34" charset="0"/>
              </a:rPr>
              <a:t>been limited by the lack of </a:t>
            </a:r>
            <a:r>
              <a:rPr lang="en-GB" sz="2400" dirty="0" smtClean="0">
                <a:solidFill>
                  <a:schemeClr val="tx1"/>
                </a:solidFill>
                <a:latin typeface="Calibri" pitchFamily="34" charset="0"/>
                <a:cs typeface="Calibri" pitchFamily="34" charset="0"/>
              </a:rPr>
              <a:t>observations</a:t>
            </a:r>
          </a:p>
        </p:txBody>
      </p:sp>
      <p:sp>
        <p:nvSpPr>
          <p:cNvPr id="6" name="Abgerundetes Rechteck 5"/>
          <p:cNvSpPr/>
          <p:nvPr/>
        </p:nvSpPr>
        <p:spPr>
          <a:xfrm>
            <a:off x="720053" y="3501008"/>
            <a:ext cx="7704075" cy="2286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lnSpc>
                <a:spcPct val="120000"/>
              </a:lnSpc>
            </a:pPr>
            <a:r>
              <a:rPr lang="en-GB" sz="3600" b="1" dirty="0" smtClean="0">
                <a:solidFill>
                  <a:schemeClr val="tx1"/>
                </a:solidFill>
                <a:latin typeface="Calibri" pitchFamily="34" charset="0"/>
                <a:cs typeface="Calibri" pitchFamily="34" charset="0"/>
              </a:rPr>
              <a:t>Objective</a:t>
            </a:r>
          </a:p>
          <a:p>
            <a:pPr algn="ctr">
              <a:lnSpc>
                <a:spcPct val="120000"/>
              </a:lnSpc>
            </a:pPr>
            <a:r>
              <a:rPr lang="en-GB" sz="2400" dirty="0">
                <a:solidFill>
                  <a:schemeClr val="tx1"/>
                </a:solidFill>
                <a:latin typeface="Calibri" pitchFamily="34" charset="0"/>
                <a:cs typeface="Calibri" pitchFamily="34" charset="0"/>
              </a:rPr>
              <a:t>t</a:t>
            </a:r>
            <a:r>
              <a:rPr lang="en-GB" sz="2400" dirty="0" smtClean="0">
                <a:solidFill>
                  <a:schemeClr val="tx1"/>
                </a:solidFill>
                <a:latin typeface="Calibri" pitchFamily="34" charset="0"/>
                <a:cs typeface="Calibri" pitchFamily="34" charset="0"/>
              </a:rPr>
              <a:t>o compare </a:t>
            </a:r>
            <a:r>
              <a:rPr lang="en-GB" sz="2400" dirty="0">
                <a:solidFill>
                  <a:schemeClr val="tx1"/>
                </a:solidFill>
                <a:latin typeface="Calibri" pitchFamily="34" charset="0"/>
                <a:cs typeface="Calibri" pitchFamily="34" charset="0"/>
              </a:rPr>
              <a:t>the variability of surface temperatures at the sub-facet scale by means of outdoor scale model observations and numerical </a:t>
            </a:r>
            <a:r>
              <a:rPr lang="en-GB" sz="2400" dirty="0" smtClean="0">
                <a:solidFill>
                  <a:schemeClr val="tx1"/>
                </a:solidFill>
                <a:latin typeface="Calibri" pitchFamily="34" charset="0"/>
                <a:cs typeface="Calibri" pitchFamily="34" charset="0"/>
              </a:rPr>
              <a:t>simulations</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4111807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3916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3"/>
          <p:cNvSpPr>
            <a:spLocks noChangeArrowheads="1"/>
          </p:cNvSpPr>
          <p:nvPr/>
        </p:nvSpPr>
        <p:spPr bwMode="auto">
          <a:xfrm>
            <a:off x="1009641" y="5772237"/>
            <a:ext cx="7991824" cy="923330"/>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de-DE" i="1" dirty="0" smtClean="0">
                <a:latin typeface="Calibri" pitchFamily="34" charset="0"/>
                <a:cs typeface="Calibri" pitchFamily="34" charset="0"/>
              </a:rPr>
              <a:t>Christen </a:t>
            </a:r>
            <a:r>
              <a:rPr lang="de-DE" i="1" dirty="0">
                <a:latin typeface="Calibri" pitchFamily="34" charset="0"/>
                <a:cs typeface="Calibri" pitchFamily="34" charset="0"/>
              </a:rPr>
              <a:t>A., </a:t>
            </a:r>
            <a:r>
              <a:rPr lang="de-DE" i="1" dirty="0" smtClean="0">
                <a:latin typeface="Calibri" pitchFamily="34" charset="0"/>
                <a:cs typeface="Calibri" pitchFamily="34" charset="0"/>
              </a:rPr>
              <a:t>Meier F. &amp; </a:t>
            </a:r>
            <a:r>
              <a:rPr lang="de-DE" i="1" dirty="0">
                <a:latin typeface="Calibri" pitchFamily="34" charset="0"/>
                <a:cs typeface="Calibri" pitchFamily="34" charset="0"/>
              </a:rPr>
              <a:t>Scherer </a:t>
            </a:r>
            <a:r>
              <a:rPr lang="de-DE" i="1" dirty="0" smtClean="0">
                <a:latin typeface="Calibri" pitchFamily="34" charset="0"/>
                <a:cs typeface="Calibri" pitchFamily="34" charset="0"/>
              </a:rPr>
              <a:t>D. (2012</a:t>
            </a:r>
            <a:r>
              <a:rPr lang="de-DE" i="1" dirty="0">
                <a:latin typeface="Calibri" pitchFamily="34" charset="0"/>
                <a:cs typeface="Calibri" pitchFamily="34" charset="0"/>
              </a:rPr>
              <a:t>): </a:t>
            </a:r>
            <a:r>
              <a:rPr lang="en-GB" i="1" dirty="0">
                <a:latin typeface="Calibri" pitchFamily="34" charset="0"/>
                <a:cs typeface="Calibri" pitchFamily="34" charset="0"/>
              </a:rPr>
              <a:t>High-frequency fluctuations of surface temperatures in an urban environment. Theoretical and Applied Climatology, 108, </a:t>
            </a:r>
            <a:r>
              <a:rPr lang="en-GB" i="1" dirty="0" smtClean="0">
                <a:latin typeface="Calibri" pitchFamily="34" charset="0"/>
                <a:cs typeface="Calibri" pitchFamily="34" charset="0"/>
              </a:rPr>
              <a:t>301-324</a:t>
            </a:r>
            <a:r>
              <a:rPr lang="en-GB" i="1" dirty="0" smtClean="0">
                <a:latin typeface="Calibri" pitchFamily="34" charset="0"/>
                <a:cs typeface="Calibri" pitchFamily="34" charset="0"/>
              </a:rPr>
              <a:t>.</a:t>
            </a:r>
            <a:endParaRPr lang="en-GB" i="1" dirty="0">
              <a:latin typeface="Calibri" pitchFamily="34" charset="0"/>
              <a:cs typeface="Calibri" pitchFamily="34" charset="0"/>
            </a:endParaRPr>
          </a:p>
        </p:txBody>
      </p:sp>
      <p:pic>
        <p:nvPicPr>
          <p:cNvPr id="778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27" r="29134"/>
          <a:stretch/>
        </p:blipFill>
        <p:spPr bwMode="auto">
          <a:xfrm>
            <a:off x="215516" y="5733256"/>
            <a:ext cx="732055" cy="100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204" y="1377172"/>
            <a:ext cx="4800000" cy="3600000"/>
          </a:xfrm>
          <a:prstGeom prst="rect">
            <a:avLst/>
          </a:prstGeom>
        </p:spPr>
      </p:pic>
      <p:sp>
        <p:nvSpPr>
          <p:cNvPr id="7" name="Rectangle 3"/>
          <p:cNvSpPr>
            <a:spLocks noChangeArrowheads="1"/>
          </p:cNvSpPr>
          <p:nvPr/>
        </p:nvSpPr>
        <p:spPr bwMode="auto">
          <a:xfrm>
            <a:off x="0" y="115888"/>
            <a:ext cx="9144000"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dirty="0" smtClean="0">
                <a:latin typeface="Calibri" pitchFamily="34" charset="0"/>
                <a:cs typeface="Calibri" pitchFamily="34" charset="0"/>
              </a:rPr>
              <a:t>The role of convection in terms of </a:t>
            </a:r>
          </a:p>
          <a:p>
            <a:pPr algn="ctr">
              <a:spcBef>
                <a:spcPts val="0"/>
              </a:spcBef>
            </a:pPr>
            <a:r>
              <a:rPr lang="en-US" sz="3600" b="1" dirty="0" smtClean="0">
                <a:latin typeface="Calibri" pitchFamily="34" charset="0"/>
                <a:cs typeface="Calibri" pitchFamily="34" charset="0"/>
              </a:rPr>
              <a:t>surface temperature variability</a:t>
            </a:r>
            <a:endParaRPr lang="de-DE" sz="2800" b="1" dirty="0">
              <a:latin typeface="Calibri" pitchFamily="34" charset="0"/>
              <a:cs typeface="Calibri" pitchFamily="34" charset="0"/>
            </a:endParaRPr>
          </a:p>
        </p:txBody>
      </p:sp>
      <p:sp>
        <p:nvSpPr>
          <p:cNvPr id="8" name="Rechteck 7"/>
          <p:cNvSpPr/>
          <p:nvPr/>
        </p:nvSpPr>
        <p:spPr>
          <a:xfrm>
            <a:off x="6804248" y="2132856"/>
            <a:ext cx="2195180" cy="2677656"/>
          </a:xfrm>
          <a:prstGeom prst="rect">
            <a:avLst/>
          </a:prstGeom>
        </p:spPr>
        <p:txBody>
          <a:bodyPr wrap="square">
            <a:spAutoFit/>
          </a:bodyPr>
          <a:lstStyle/>
          <a:p>
            <a:pPr>
              <a:spcBef>
                <a:spcPct val="50000"/>
              </a:spcBef>
            </a:pPr>
            <a:r>
              <a:rPr lang="en-US" sz="2800" b="1" dirty="0" smtClean="0">
                <a:latin typeface="Calibri" pitchFamily="34" charset="0"/>
                <a:cs typeface="Calibri" pitchFamily="34" charset="0"/>
              </a:rPr>
              <a:t>Higher fluctuations of surface temperatures close to edges</a:t>
            </a:r>
            <a:endParaRPr lang="de-DE" sz="2800" b="1" dirty="0">
              <a:latin typeface="Calibri" pitchFamily="34" charset="0"/>
              <a:cs typeface="Calibri" pitchFamily="34" charset="0"/>
            </a:endParaRPr>
          </a:p>
        </p:txBody>
      </p:sp>
      <p:sp>
        <p:nvSpPr>
          <p:cNvPr id="6" name="Pfeil nach rechts 5"/>
          <p:cNvSpPr/>
          <p:nvPr/>
        </p:nvSpPr>
        <p:spPr>
          <a:xfrm rot="10800000">
            <a:off x="4860032" y="3385354"/>
            <a:ext cx="1728192" cy="3316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 name="Rechteck 1"/>
          <p:cNvSpPr/>
          <p:nvPr/>
        </p:nvSpPr>
        <p:spPr>
          <a:xfrm>
            <a:off x="1608204" y="4977172"/>
            <a:ext cx="7391224" cy="461665"/>
          </a:xfrm>
          <a:prstGeom prst="rect">
            <a:avLst/>
          </a:prstGeom>
        </p:spPr>
        <p:txBody>
          <a:bodyPr wrap="square">
            <a:spAutoFit/>
          </a:bodyPr>
          <a:lstStyle/>
          <a:p>
            <a:pPr>
              <a:spcBef>
                <a:spcPts val="0"/>
              </a:spcBef>
            </a:pPr>
            <a:r>
              <a:rPr lang="en-US" sz="2400" b="1" dirty="0">
                <a:latin typeface="Calibri" pitchFamily="34" charset="0"/>
                <a:cs typeface="Calibri" pitchFamily="34" charset="0"/>
              </a:rPr>
              <a:t>High-frequency Time-Sequential Thermography (1Hz)</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7656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953598" y="332656"/>
            <a:ext cx="7236804" cy="4068452"/>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GB" sz="3600" b="1" dirty="0" smtClean="0">
                <a:solidFill>
                  <a:schemeClr val="tx1"/>
                </a:solidFill>
                <a:latin typeface="Calibri" pitchFamily="34" charset="0"/>
                <a:cs typeface="Calibri" pitchFamily="34" charset="0"/>
              </a:rPr>
              <a:t>Conclusions (take home points)</a:t>
            </a:r>
          </a:p>
          <a:p>
            <a:pPr algn="ctr"/>
            <a:endParaRPr lang="en-GB" sz="1000" b="1" dirty="0" smtClean="0">
              <a:solidFill>
                <a:schemeClr val="tx1"/>
              </a:solidFill>
              <a:latin typeface="Calibri" pitchFamily="34" charset="0"/>
              <a:cs typeface="Calibri" pitchFamily="34" charset="0"/>
            </a:endParaRPr>
          </a:p>
          <a:p>
            <a:pPr marL="571500" indent="-571500">
              <a:buFont typeface="Arial" pitchFamily="34" charset="0"/>
              <a:buChar char="•"/>
            </a:pPr>
            <a:r>
              <a:rPr lang="en-GB" sz="2800" b="1" dirty="0" smtClean="0">
                <a:solidFill>
                  <a:schemeClr val="tx1"/>
                </a:solidFill>
                <a:latin typeface="Calibri" pitchFamily="34" charset="0"/>
                <a:cs typeface="Calibri" pitchFamily="34" charset="0"/>
              </a:rPr>
              <a:t>Take care of your scale </a:t>
            </a:r>
            <a:r>
              <a:rPr lang="en-GB" sz="2800" b="1" dirty="0" smtClean="0">
                <a:solidFill>
                  <a:schemeClr val="tx1"/>
                </a:solidFill>
                <a:latin typeface="Calibri" pitchFamily="34" charset="0"/>
                <a:cs typeface="Calibri" pitchFamily="34" charset="0"/>
              </a:rPr>
              <a:t>model</a:t>
            </a:r>
            <a:r>
              <a:rPr lang="en-GB" sz="2800" b="1" dirty="0">
                <a:solidFill>
                  <a:schemeClr val="tx1"/>
                </a:solidFill>
                <a:latin typeface="Calibri" pitchFamily="34" charset="0"/>
                <a:cs typeface="Calibri" pitchFamily="34" charset="0"/>
              </a:rPr>
              <a:t> </a:t>
            </a:r>
            <a:r>
              <a:rPr lang="en-GB" sz="2800" b="1" dirty="0" smtClean="0">
                <a:solidFill>
                  <a:schemeClr val="tx1"/>
                </a:solidFill>
                <a:latin typeface="Calibri" pitchFamily="34" charset="0"/>
                <a:cs typeface="Calibri" pitchFamily="34" charset="0"/>
              </a:rPr>
              <a:t>and a</a:t>
            </a:r>
            <a:r>
              <a:rPr lang="en-GB" sz="2800" b="1" dirty="0" smtClean="0">
                <a:solidFill>
                  <a:schemeClr val="tx1"/>
                </a:solidFill>
                <a:latin typeface="Calibri" pitchFamily="34" charset="0"/>
                <a:cs typeface="Calibri" pitchFamily="34" charset="0"/>
              </a:rPr>
              <a:t>void </a:t>
            </a:r>
            <a:r>
              <a:rPr lang="en-GB" sz="2800" b="1" dirty="0" smtClean="0">
                <a:solidFill>
                  <a:schemeClr val="tx1"/>
                </a:solidFill>
                <a:latin typeface="Calibri" pitchFamily="34" charset="0"/>
                <a:cs typeface="Calibri" pitchFamily="34" charset="0"/>
              </a:rPr>
              <a:t>changes in material properties!</a:t>
            </a:r>
          </a:p>
          <a:p>
            <a:pPr marL="571500" indent="-571500">
              <a:buFont typeface="Arial" pitchFamily="34" charset="0"/>
              <a:buChar char="•"/>
            </a:pPr>
            <a:r>
              <a:rPr lang="en-GB" sz="2800" b="1" dirty="0" smtClean="0">
                <a:solidFill>
                  <a:schemeClr val="tx1"/>
                </a:solidFill>
                <a:latin typeface="Calibri" pitchFamily="34" charset="0"/>
                <a:cs typeface="Calibri" pitchFamily="34" charset="0"/>
              </a:rPr>
              <a:t>Be aware of edge effects in scale models in terms of convection and conduction!</a:t>
            </a:r>
          </a:p>
          <a:p>
            <a:pPr marL="571500" indent="-571500">
              <a:buFont typeface="Arial" pitchFamily="34" charset="0"/>
              <a:buChar char="•"/>
            </a:pPr>
            <a:r>
              <a:rPr lang="en-GB" sz="2800" b="1" dirty="0" smtClean="0">
                <a:solidFill>
                  <a:schemeClr val="tx1"/>
                </a:solidFill>
                <a:latin typeface="Calibri" pitchFamily="34" charset="0"/>
                <a:cs typeface="Calibri" pitchFamily="34" charset="0"/>
              </a:rPr>
              <a:t>TUF-3D produces less sub-facet temperature variability but shows </a:t>
            </a:r>
            <a:r>
              <a:rPr lang="en-GB" sz="2800" b="1" dirty="0" smtClean="0">
                <a:solidFill>
                  <a:schemeClr val="tx1"/>
                </a:solidFill>
                <a:latin typeface="Calibri" pitchFamily="34" charset="0"/>
                <a:cs typeface="Calibri" pitchFamily="34" charset="0"/>
              </a:rPr>
              <a:t>a </a:t>
            </a:r>
            <a:r>
              <a:rPr lang="en-GB" sz="2800" b="1" dirty="0" smtClean="0">
                <a:solidFill>
                  <a:schemeClr val="tx1"/>
                </a:solidFill>
                <a:latin typeface="Calibri" pitchFamily="34" charset="0"/>
                <a:cs typeface="Calibri" pitchFamily="34" charset="0"/>
              </a:rPr>
              <a:t>good correlation with the measurements</a:t>
            </a:r>
          </a:p>
        </p:txBody>
      </p:sp>
    </p:spTree>
    <p:extLst>
      <p:ext uri="{BB962C8B-B14F-4D97-AF65-F5344CB8AC3E}">
        <p14:creationId xmlns:p14="http://schemas.microsoft.com/office/powerpoint/2010/main" val="3759981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Abgerundetes Rechteck 2"/>
          <p:cNvSpPr/>
          <p:nvPr/>
        </p:nvSpPr>
        <p:spPr>
          <a:xfrm>
            <a:off x="4680493" y="1280474"/>
            <a:ext cx="3635923" cy="2940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20000"/>
              </a:lnSpc>
            </a:pPr>
            <a:r>
              <a:rPr lang="en-GB" sz="2800" b="1" dirty="0">
                <a:solidFill>
                  <a:schemeClr val="tx1"/>
                </a:solidFill>
                <a:latin typeface="Calibri" pitchFamily="34" charset="0"/>
                <a:cs typeface="Calibri" pitchFamily="34" charset="0"/>
              </a:rPr>
              <a:t>Acknowledgements:</a:t>
            </a:r>
            <a:endParaRPr lang="en-GB" sz="2800" b="1" dirty="0" smtClean="0">
              <a:solidFill>
                <a:schemeClr val="tx1"/>
              </a:solidFill>
              <a:latin typeface="Calibri" pitchFamily="34" charset="0"/>
              <a:cs typeface="Calibri" pitchFamily="34" charset="0"/>
            </a:endParaRPr>
          </a:p>
          <a:p>
            <a:pPr algn="ctr">
              <a:lnSpc>
                <a:spcPct val="120000"/>
              </a:lnSpc>
            </a:pPr>
            <a:r>
              <a:rPr lang="en-GB" sz="2800" dirty="0" err="1" smtClean="0">
                <a:solidFill>
                  <a:schemeClr val="tx1"/>
                </a:solidFill>
                <a:latin typeface="Calibri" pitchFamily="34" charset="0"/>
                <a:cs typeface="Calibri" pitchFamily="34" charset="0"/>
              </a:rPr>
              <a:t>Aya</a:t>
            </a:r>
            <a:r>
              <a:rPr lang="en-GB" sz="2800" dirty="0" smtClean="0">
                <a:solidFill>
                  <a:schemeClr val="tx1"/>
                </a:solidFill>
                <a:latin typeface="Calibri" pitchFamily="34" charset="0"/>
                <a:cs typeface="Calibri" pitchFamily="34" charset="0"/>
              </a:rPr>
              <a:t> </a:t>
            </a:r>
            <a:r>
              <a:rPr lang="en-GB" sz="2800" dirty="0" err="1" smtClean="0">
                <a:solidFill>
                  <a:schemeClr val="tx1"/>
                </a:solidFill>
                <a:latin typeface="Calibri" pitchFamily="34" charset="0"/>
                <a:cs typeface="Calibri" pitchFamily="34" charset="0"/>
              </a:rPr>
              <a:t>Hagishima</a:t>
            </a:r>
            <a:endParaRPr lang="en-GB" sz="2800" dirty="0" smtClean="0">
              <a:solidFill>
                <a:schemeClr val="tx1"/>
              </a:solidFill>
              <a:latin typeface="Calibri" pitchFamily="34" charset="0"/>
              <a:cs typeface="Calibri" pitchFamily="34" charset="0"/>
            </a:endParaRPr>
          </a:p>
          <a:p>
            <a:pPr algn="ctr">
              <a:lnSpc>
                <a:spcPct val="120000"/>
              </a:lnSpc>
            </a:pPr>
            <a:r>
              <a:rPr lang="en-GB" sz="2800" dirty="0">
                <a:solidFill>
                  <a:schemeClr val="tx1"/>
                </a:solidFill>
                <a:latin typeface="Calibri" pitchFamily="34" charset="0"/>
                <a:cs typeface="Calibri" pitchFamily="34" charset="0"/>
              </a:rPr>
              <a:t>Ken-</a:t>
            </a:r>
            <a:r>
              <a:rPr lang="en-GB" sz="2800" dirty="0" err="1">
                <a:solidFill>
                  <a:schemeClr val="tx1"/>
                </a:solidFill>
                <a:latin typeface="Calibri" pitchFamily="34" charset="0"/>
                <a:cs typeface="Calibri" pitchFamily="34" charset="0"/>
              </a:rPr>
              <a:t>ichi</a:t>
            </a:r>
            <a:r>
              <a:rPr lang="en-GB" sz="2800" dirty="0">
                <a:solidFill>
                  <a:schemeClr val="tx1"/>
                </a:solidFill>
                <a:latin typeface="Calibri" pitchFamily="34" charset="0"/>
                <a:cs typeface="Calibri" pitchFamily="34" charset="0"/>
              </a:rPr>
              <a:t> </a:t>
            </a:r>
            <a:r>
              <a:rPr lang="en-GB" sz="2800" dirty="0" smtClean="0">
                <a:solidFill>
                  <a:schemeClr val="tx1"/>
                </a:solidFill>
                <a:latin typeface="Calibri" pitchFamily="34" charset="0"/>
                <a:cs typeface="Calibri" pitchFamily="34" charset="0"/>
              </a:rPr>
              <a:t>Narita</a:t>
            </a:r>
          </a:p>
          <a:p>
            <a:pPr algn="ctr">
              <a:lnSpc>
                <a:spcPct val="120000"/>
              </a:lnSpc>
            </a:pPr>
            <a:r>
              <a:rPr lang="en-GB" sz="2800" dirty="0" err="1">
                <a:solidFill>
                  <a:schemeClr val="tx1"/>
                </a:solidFill>
                <a:latin typeface="Calibri" pitchFamily="34" charset="0"/>
                <a:cs typeface="Calibri" pitchFamily="34" charset="0"/>
              </a:rPr>
              <a:t>Jochen</a:t>
            </a:r>
            <a:r>
              <a:rPr lang="en-GB" sz="2800" dirty="0">
                <a:solidFill>
                  <a:schemeClr val="tx1"/>
                </a:solidFill>
                <a:latin typeface="Calibri" pitchFamily="34" charset="0"/>
                <a:cs typeface="Calibri" pitchFamily="34" charset="0"/>
              </a:rPr>
              <a:t> </a:t>
            </a:r>
            <a:r>
              <a:rPr lang="en-GB" sz="2800" dirty="0" err="1" smtClean="0">
                <a:solidFill>
                  <a:schemeClr val="tx1"/>
                </a:solidFill>
                <a:latin typeface="Calibri" pitchFamily="34" charset="0"/>
                <a:cs typeface="Calibri" pitchFamily="34" charset="0"/>
              </a:rPr>
              <a:t>Richters</a:t>
            </a:r>
            <a:endParaRPr lang="en-GB" sz="2800" dirty="0" smtClean="0">
              <a:solidFill>
                <a:schemeClr val="tx1"/>
              </a:solidFill>
              <a:latin typeface="Calibri" pitchFamily="34" charset="0"/>
              <a:cs typeface="Calibri" pitchFamily="34" charset="0"/>
            </a:endParaRPr>
          </a:p>
          <a:p>
            <a:pPr algn="ctr">
              <a:lnSpc>
                <a:spcPct val="120000"/>
              </a:lnSpc>
            </a:pPr>
            <a:r>
              <a:rPr lang="en-GB" sz="2800" dirty="0">
                <a:solidFill>
                  <a:schemeClr val="tx1"/>
                </a:solidFill>
                <a:latin typeface="Calibri" pitchFamily="34" charset="0"/>
                <a:cs typeface="Calibri" pitchFamily="34" charset="0"/>
              </a:rPr>
              <a:t>Hiroshi </a:t>
            </a:r>
            <a:r>
              <a:rPr lang="en-GB" sz="2800" dirty="0" err="1" smtClean="0">
                <a:solidFill>
                  <a:schemeClr val="tx1"/>
                </a:solidFill>
                <a:latin typeface="Calibri" pitchFamily="34" charset="0"/>
                <a:cs typeface="Calibri" pitchFamily="34" charset="0"/>
              </a:rPr>
              <a:t>Takimoto</a:t>
            </a:r>
            <a:endParaRPr lang="en-GB" sz="2800" dirty="0" smtClean="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778076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73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188688" y="908720"/>
            <a:ext cx="8766624" cy="53645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40" y="1557459"/>
            <a:ext cx="8335084" cy="4067119"/>
          </a:xfrm>
          <a:prstGeom prst="rect">
            <a:avLst/>
          </a:prstGeom>
        </p:spPr>
      </p:pic>
      <p:sp>
        <p:nvSpPr>
          <p:cNvPr id="4" name="Rectangle 3"/>
          <p:cNvSpPr>
            <a:spLocks noChangeArrowheads="1"/>
          </p:cNvSpPr>
          <p:nvPr/>
        </p:nvSpPr>
        <p:spPr bwMode="auto">
          <a:xfrm>
            <a:off x="233772" y="115888"/>
            <a:ext cx="8676456" cy="646331"/>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smtClean="0">
                <a:latin typeface="Calibri" pitchFamily="34" charset="0"/>
                <a:cs typeface="Calibri" pitchFamily="34" charset="0"/>
              </a:rPr>
              <a:t>Experimental Setup</a:t>
            </a:r>
            <a:endParaRPr lang="de-DE" sz="3600" b="1" dirty="0">
              <a:latin typeface="Calibri" pitchFamily="34" charset="0"/>
              <a:cs typeface="Calibri" pitchFamily="34" charset="0"/>
            </a:endParaRPr>
          </a:p>
        </p:txBody>
      </p:sp>
    </p:spTree>
    <p:extLst>
      <p:ext uri="{BB962C8B-B14F-4D97-AF65-F5344CB8AC3E}">
        <p14:creationId xmlns:p14="http://schemas.microsoft.com/office/powerpoint/2010/main" val="1058946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0000"/>
            <a:ext cx="9144000" cy="4572000"/>
          </a:xfrm>
          <a:prstGeom prst="rect">
            <a:avLst/>
          </a:prstGeom>
        </p:spPr>
      </p:pic>
      <p:sp>
        <p:nvSpPr>
          <p:cNvPr id="6" name="Rectangle 3"/>
          <p:cNvSpPr>
            <a:spLocks noChangeArrowheads="1"/>
          </p:cNvSpPr>
          <p:nvPr/>
        </p:nvSpPr>
        <p:spPr bwMode="auto">
          <a:xfrm>
            <a:off x="233772" y="115888"/>
            <a:ext cx="8676456"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600" b="1" dirty="0" smtClean="0">
                <a:latin typeface="Calibri" pitchFamily="34" charset="0"/>
                <a:cs typeface="Calibri" pitchFamily="34" charset="0"/>
              </a:rPr>
              <a:t>Meteorological forcing data </a:t>
            </a:r>
          </a:p>
          <a:p>
            <a:pPr algn="ctr">
              <a:spcBef>
                <a:spcPts val="0"/>
              </a:spcBef>
            </a:pPr>
            <a:r>
              <a:rPr lang="en-US" sz="3600" b="1" dirty="0" smtClean="0">
                <a:latin typeface="Calibri" pitchFamily="34" charset="0"/>
                <a:cs typeface="Calibri" pitchFamily="34" charset="0"/>
              </a:rPr>
              <a:t>Radiation fluxes at COSMO site</a:t>
            </a:r>
            <a:endParaRPr lang="de-DE" sz="3600" b="1" dirty="0">
              <a:latin typeface="Calibri" pitchFamily="34" charset="0"/>
              <a:cs typeface="Calibri" pitchFamily="34" charset="0"/>
            </a:endParaRPr>
          </a:p>
        </p:txBody>
      </p:sp>
      <p:sp>
        <p:nvSpPr>
          <p:cNvPr id="4" name="Abgerundetes Rechteck 3"/>
          <p:cNvSpPr/>
          <p:nvPr/>
        </p:nvSpPr>
        <p:spPr>
          <a:xfrm>
            <a:off x="3455876" y="1484784"/>
            <a:ext cx="1116124" cy="4572000"/>
          </a:xfrm>
          <a:prstGeom prst="roundRect">
            <a:avLst/>
          </a:prstGeom>
          <a:solidFill>
            <a:srgbClr val="FFC000">
              <a:alpha val="3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Tree>
    <p:extLst>
      <p:ext uri="{BB962C8B-B14F-4D97-AF65-F5344CB8AC3E}">
        <p14:creationId xmlns:p14="http://schemas.microsoft.com/office/powerpoint/2010/main" val="2304968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233772" y="115888"/>
            <a:ext cx="8676456"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600" b="1" dirty="0">
                <a:latin typeface="Calibri" pitchFamily="34" charset="0"/>
                <a:cs typeface="Calibri" pitchFamily="34" charset="0"/>
              </a:rPr>
              <a:t>Meteorological forcing data </a:t>
            </a:r>
          </a:p>
          <a:p>
            <a:pPr algn="ctr">
              <a:spcBef>
                <a:spcPts val="0"/>
              </a:spcBef>
            </a:pPr>
            <a:r>
              <a:rPr lang="de-DE" sz="3600" b="1" dirty="0" smtClean="0">
                <a:latin typeface="Calibri" pitchFamily="34" charset="0"/>
                <a:cs typeface="Calibri" pitchFamily="34" charset="0"/>
              </a:rPr>
              <a:t>Air </a:t>
            </a:r>
            <a:r>
              <a:rPr lang="de-DE" sz="3600" b="1" dirty="0" err="1" smtClean="0">
                <a:latin typeface="Calibri" pitchFamily="34" charset="0"/>
                <a:cs typeface="Calibri" pitchFamily="34" charset="0"/>
              </a:rPr>
              <a:t>temperature</a:t>
            </a:r>
            <a:r>
              <a:rPr lang="de-DE" sz="3600" b="1" dirty="0" smtClean="0">
                <a:latin typeface="Calibri" pitchFamily="34" charset="0"/>
                <a:cs typeface="Calibri" pitchFamily="34" charset="0"/>
              </a:rPr>
              <a:t> (JMA </a:t>
            </a:r>
            <a:r>
              <a:rPr lang="de-DE" sz="3600" b="1" dirty="0" err="1" smtClean="0">
                <a:latin typeface="Calibri" pitchFamily="34" charset="0"/>
                <a:cs typeface="Calibri" pitchFamily="34" charset="0"/>
              </a:rPr>
              <a:t>Kuki</a:t>
            </a:r>
            <a:r>
              <a:rPr lang="de-DE" sz="3600" b="1" dirty="0" smtClean="0">
                <a:latin typeface="Calibri" pitchFamily="34" charset="0"/>
                <a:cs typeface="Calibri" pitchFamily="34" charset="0"/>
              </a:rPr>
              <a:t> Station)</a:t>
            </a:r>
            <a:endParaRPr lang="de-DE" sz="3600" b="1" dirty="0">
              <a:latin typeface="Calibri" pitchFamily="34" charset="0"/>
              <a:cs typeface="Calibri" pitchFamily="34" charset="0"/>
            </a:endParaRP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0000"/>
            <a:ext cx="9144000" cy="4572000"/>
          </a:xfrm>
          <a:prstGeom prst="rect">
            <a:avLst/>
          </a:prstGeom>
        </p:spPr>
      </p:pic>
      <p:sp>
        <p:nvSpPr>
          <p:cNvPr id="5" name="Abgerundetes Rechteck 4"/>
          <p:cNvSpPr/>
          <p:nvPr/>
        </p:nvSpPr>
        <p:spPr>
          <a:xfrm>
            <a:off x="3455876" y="1484784"/>
            <a:ext cx="1116124" cy="4572000"/>
          </a:xfrm>
          <a:prstGeom prst="roundRect">
            <a:avLst/>
          </a:prstGeom>
          <a:solidFill>
            <a:srgbClr val="FFC000">
              <a:alpha val="3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Tree>
    <p:extLst>
      <p:ext uri="{BB962C8B-B14F-4D97-AF65-F5344CB8AC3E}">
        <p14:creationId xmlns:p14="http://schemas.microsoft.com/office/powerpoint/2010/main" val="2006577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3772" y="115888"/>
            <a:ext cx="8676456"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600" b="1" dirty="0">
                <a:latin typeface="Calibri" pitchFamily="34" charset="0"/>
                <a:cs typeface="Calibri" pitchFamily="34" charset="0"/>
              </a:rPr>
              <a:t>Meteorological forcing data </a:t>
            </a:r>
            <a:endParaRPr lang="en-US" sz="3600" b="1" dirty="0" smtClean="0">
              <a:latin typeface="Calibri" pitchFamily="34" charset="0"/>
              <a:cs typeface="Calibri" pitchFamily="34" charset="0"/>
            </a:endParaRPr>
          </a:p>
          <a:p>
            <a:pPr algn="ctr">
              <a:spcBef>
                <a:spcPts val="0"/>
              </a:spcBef>
            </a:pPr>
            <a:r>
              <a:rPr lang="de-DE" sz="3600" b="1" dirty="0" err="1" smtClean="0">
                <a:latin typeface="Calibri" pitchFamily="34" charset="0"/>
                <a:cs typeface="Calibri" pitchFamily="34" charset="0"/>
              </a:rPr>
              <a:t>Windsped</a:t>
            </a:r>
            <a:r>
              <a:rPr lang="de-DE" sz="3600" b="1" dirty="0" smtClean="0">
                <a:latin typeface="Calibri" pitchFamily="34" charset="0"/>
                <a:cs typeface="Calibri" pitchFamily="34" charset="0"/>
              </a:rPr>
              <a:t> (JMA </a:t>
            </a:r>
            <a:r>
              <a:rPr lang="de-DE" sz="3600" b="1" dirty="0" err="1" smtClean="0">
                <a:latin typeface="Calibri" pitchFamily="34" charset="0"/>
                <a:cs typeface="Calibri" pitchFamily="34" charset="0"/>
              </a:rPr>
              <a:t>Kuki</a:t>
            </a:r>
            <a:r>
              <a:rPr lang="de-DE" sz="3600" b="1" dirty="0" smtClean="0">
                <a:latin typeface="Calibri" pitchFamily="34" charset="0"/>
                <a:cs typeface="Calibri" pitchFamily="34" charset="0"/>
              </a:rPr>
              <a:t> Station)</a:t>
            </a:r>
            <a:endParaRPr lang="de-DE" sz="3600" b="1" dirty="0">
              <a:latin typeface="Calibri" pitchFamily="34" charset="0"/>
              <a:cs typeface="Calibri" pitchFamily="34" charset="0"/>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0000"/>
            <a:ext cx="9144000" cy="4572000"/>
          </a:xfrm>
          <a:prstGeom prst="rect">
            <a:avLst/>
          </a:prstGeom>
        </p:spPr>
      </p:pic>
      <p:sp>
        <p:nvSpPr>
          <p:cNvPr id="6" name="Abgerundetes Rechteck 5"/>
          <p:cNvSpPr/>
          <p:nvPr/>
        </p:nvSpPr>
        <p:spPr>
          <a:xfrm>
            <a:off x="3455876" y="1484784"/>
            <a:ext cx="1116124" cy="4572000"/>
          </a:xfrm>
          <a:prstGeom prst="roundRect">
            <a:avLst/>
          </a:prstGeom>
          <a:solidFill>
            <a:srgbClr val="FFC000">
              <a:alpha val="3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Tree>
    <p:extLst>
      <p:ext uri="{BB962C8B-B14F-4D97-AF65-F5344CB8AC3E}">
        <p14:creationId xmlns:p14="http://schemas.microsoft.com/office/powerpoint/2010/main" val="2673955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 y="1340768"/>
            <a:ext cx="9143427" cy="4004449"/>
          </a:xfrm>
          <a:prstGeom prst="rect">
            <a:avLst/>
          </a:prstGeom>
        </p:spPr>
      </p:pic>
      <p:sp>
        <p:nvSpPr>
          <p:cNvPr id="3" name="Rectangle 3"/>
          <p:cNvSpPr>
            <a:spLocks noChangeArrowheads="1"/>
          </p:cNvSpPr>
          <p:nvPr/>
        </p:nvSpPr>
        <p:spPr bwMode="auto">
          <a:xfrm>
            <a:off x="233772" y="115888"/>
            <a:ext cx="8676456" cy="120032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smtClean="0">
                <a:latin typeface="Calibri" pitchFamily="34" charset="0"/>
                <a:cs typeface="Calibri" pitchFamily="34" charset="0"/>
              </a:rPr>
              <a:t>Comprehensive Outdoor Scale Model COSMO</a:t>
            </a:r>
            <a:endParaRPr lang="de-DE" sz="3600" b="1" dirty="0">
              <a:latin typeface="Calibri" pitchFamily="34" charset="0"/>
              <a:cs typeface="Calibri" pitchFamily="34" charset="0"/>
            </a:endParaRPr>
          </a:p>
        </p:txBody>
      </p:sp>
      <p:sp>
        <p:nvSpPr>
          <p:cNvPr id="4" name="Rechteck 3"/>
          <p:cNvSpPr/>
          <p:nvPr/>
        </p:nvSpPr>
        <p:spPr>
          <a:xfrm>
            <a:off x="14627" y="2131099"/>
            <a:ext cx="2533619" cy="2677656"/>
          </a:xfrm>
          <a:prstGeom prst="rect">
            <a:avLst/>
          </a:prstGeom>
          <a:solidFill>
            <a:schemeClr val="bg1">
              <a:lumMod val="85000"/>
              <a:alpha val="50000"/>
            </a:schemeClr>
          </a:solidFill>
        </p:spPr>
        <p:txBody>
          <a:bodyPr wrap="square">
            <a:spAutoFit/>
          </a:bodyPr>
          <a:lstStyle/>
          <a:p>
            <a:pPr algn="r"/>
            <a:r>
              <a:rPr lang="de-DE" sz="2800" b="1" dirty="0" err="1">
                <a:latin typeface="Calibri" pitchFamily="34" charset="0"/>
                <a:cs typeface="Calibri" pitchFamily="34" charset="0"/>
              </a:rPr>
              <a:t>Physical</a:t>
            </a:r>
            <a:r>
              <a:rPr lang="de-DE" sz="2800" b="1" dirty="0">
                <a:latin typeface="Calibri" pitchFamily="34" charset="0"/>
                <a:cs typeface="Calibri" pitchFamily="34" charset="0"/>
              </a:rPr>
              <a:t> </a:t>
            </a:r>
            <a:r>
              <a:rPr lang="de-DE" sz="2800" b="1" dirty="0" err="1" smtClean="0">
                <a:latin typeface="Calibri" pitchFamily="34" charset="0"/>
                <a:cs typeface="Calibri" pitchFamily="34" charset="0"/>
              </a:rPr>
              <a:t>model</a:t>
            </a:r>
            <a:r>
              <a:rPr lang="de-DE" sz="2800" b="1" dirty="0" smtClean="0">
                <a:latin typeface="Calibri" pitchFamily="34" charset="0"/>
                <a:cs typeface="Calibri" pitchFamily="34" charset="0"/>
              </a:rPr>
              <a:t> </a:t>
            </a:r>
          </a:p>
          <a:p>
            <a:pPr algn="r"/>
            <a:r>
              <a:rPr lang="de-DE" sz="2800" b="1" dirty="0" err="1" smtClean="0">
                <a:latin typeface="Calibri" pitchFamily="34" charset="0"/>
                <a:cs typeface="Calibri" pitchFamily="34" charset="0"/>
              </a:rPr>
              <a:t>cubic</a:t>
            </a:r>
            <a:r>
              <a:rPr lang="de-DE" sz="2800" b="1" dirty="0" smtClean="0">
                <a:latin typeface="Calibri" pitchFamily="34" charset="0"/>
                <a:cs typeface="Calibri" pitchFamily="34" charset="0"/>
              </a:rPr>
              <a:t> </a:t>
            </a:r>
            <a:r>
              <a:rPr lang="de-DE" sz="2800" b="1" dirty="0" err="1" smtClean="0">
                <a:latin typeface="Calibri" pitchFamily="34" charset="0"/>
                <a:cs typeface="Calibri" pitchFamily="34" charset="0"/>
              </a:rPr>
              <a:t>concrete</a:t>
            </a:r>
            <a:r>
              <a:rPr lang="de-DE" sz="2800" b="1" dirty="0" smtClean="0">
                <a:latin typeface="Calibri" pitchFamily="34" charset="0"/>
                <a:cs typeface="Calibri" pitchFamily="34" charset="0"/>
              </a:rPr>
              <a:t> </a:t>
            </a:r>
            <a:r>
              <a:rPr lang="de-DE" sz="2800" b="1" dirty="0" err="1" smtClean="0">
                <a:latin typeface="Calibri" pitchFamily="34" charset="0"/>
                <a:cs typeface="Calibri" pitchFamily="34" charset="0"/>
              </a:rPr>
              <a:t>cubes</a:t>
            </a:r>
            <a:endParaRPr lang="de-DE" sz="2800" b="1" dirty="0">
              <a:latin typeface="Calibri" pitchFamily="34" charset="0"/>
              <a:cs typeface="Calibri" pitchFamily="34" charset="0"/>
            </a:endParaRPr>
          </a:p>
          <a:p>
            <a:pPr algn="r"/>
            <a:r>
              <a:rPr lang="de-DE" sz="2800" b="1" dirty="0">
                <a:latin typeface="Calibri" pitchFamily="34" charset="0"/>
                <a:cs typeface="Calibri" pitchFamily="34" charset="0"/>
              </a:rPr>
              <a:t>16 x 32 = </a:t>
            </a:r>
            <a:r>
              <a:rPr lang="de-DE" sz="2800" b="1" dirty="0" smtClean="0">
                <a:latin typeface="Calibri" pitchFamily="34" charset="0"/>
                <a:cs typeface="Calibri" pitchFamily="34" charset="0"/>
              </a:rPr>
              <a:t>512 </a:t>
            </a:r>
          </a:p>
          <a:p>
            <a:pPr algn="r"/>
            <a:r>
              <a:rPr lang="de-DE" sz="2800" b="1" dirty="0" smtClean="0">
                <a:latin typeface="Calibri" pitchFamily="34" charset="0"/>
                <a:cs typeface="Calibri" pitchFamily="34" charset="0"/>
              </a:rPr>
              <a:t>H = 1.5 m</a:t>
            </a:r>
          </a:p>
          <a:p>
            <a:pPr algn="r"/>
            <a:r>
              <a:rPr lang="el-GR" sz="2800" b="1" dirty="0" smtClean="0">
                <a:latin typeface="Calibri" pitchFamily="34" charset="0"/>
                <a:cs typeface="Calibri" pitchFamily="34" charset="0"/>
              </a:rPr>
              <a:t>λ</a:t>
            </a:r>
            <a:r>
              <a:rPr lang="de-DE" sz="2800" b="1" baseline="-25000" dirty="0" smtClean="0">
                <a:latin typeface="Calibri" pitchFamily="34" charset="0"/>
                <a:cs typeface="Calibri" pitchFamily="34" charset="0"/>
              </a:rPr>
              <a:t>p</a:t>
            </a:r>
            <a:r>
              <a:rPr lang="de-DE" sz="2800" b="1" dirty="0" smtClean="0">
                <a:latin typeface="Calibri" pitchFamily="34" charset="0"/>
                <a:cs typeface="Calibri" pitchFamily="34" charset="0"/>
              </a:rPr>
              <a:t> = 0.25</a:t>
            </a:r>
          </a:p>
        </p:txBody>
      </p:sp>
      <p:sp>
        <p:nvSpPr>
          <p:cNvPr id="5" name="Rechteck 4"/>
          <p:cNvSpPr/>
          <p:nvPr/>
        </p:nvSpPr>
        <p:spPr>
          <a:xfrm>
            <a:off x="130169" y="5661248"/>
            <a:ext cx="8883663" cy="923330"/>
          </a:xfrm>
          <a:prstGeom prst="rect">
            <a:avLst/>
          </a:prstGeom>
        </p:spPr>
        <p:txBody>
          <a:bodyPr wrap="square">
            <a:spAutoFit/>
          </a:bodyPr>
          <a:lstStyle/>
          <a:p>
            <a:r>
              <a:rPr lang="en-GB" i="1" dirty="0" smtClean="0">
                <a:latin typeface="Calibri" pitchFamily="34" charset="0"/>
                <a:cs typeface="Calibri" pitchFamily="34" charset="0"/>
              </a:rPr>
              <a:t>Kanda </a:t>
            </a:r>
            <a:r>
              <a:rPr lang="en-GB" i="1" dirty="0">
                <a:latin typeface="Calibri" pitchFamily="34" charset="0"/>
                <a:cs typeface="Calibri" pitchFamily="34" charset="0"/>
              </a:rPr>
              <a:t>M., </a:t>
            </a:r>
            <a:r>
              <a:rPr lang="en-GB" i="1" dirty="0" err="1" smtClean="0">
                <a:latin typeface="Calibri" pitchFamily="34" charset="0"/>
                <a:cs typeface="Calibri" pitchFamily="34" charset="0"/>
              </a:rPr>
              <a:t>Kanega</a:t>
            </a:r>
            <a:r>
              <a:rPr lang="en-GB" i="1" dirty="0" smtClean="0">
                <a:latin typeface="Calibri" pitchFamily="34" charset="0"/>
                <a:cs typeface="Calibri" pitchFamily="34" charset="0"/>
              </a:rPr>
              <a:t> </a:t>
            </a:r>
            <a:r>
              <a:rPr lang="en-GB" i="1" dirty="0">
                <a:latin typeface="Calibri" pitchFamily="34" charset="0"/>
                <a:cs typeface="Calibri" pitchFamily="34" charset="0"/>
              </a:rPr>
              <a:t>M., </a:t>
            </a:r>
            <a:r>
              <a:rPr lang="en-GB" i="1" dirty="0" smtClean="0">
                <a:latin typeface="Calibri" pitchFamily="34" charset="0"/>
                <a:cs typeface="Calibri" pitchFamily="34" charset="0"/>
              </a:rPr>
              <a:t>Kawai </a:t>
            </a:r>
            <a:r>
              <a:rPr lang="en-GB" i="1" dirty="0">
                <a:latin typeface="Calibri" pitchFamily="34" charset="0"/>
                <a:cs typeface="Calibri" pitchFamily="34" charset="0"/>
              </a:rPr>
              <a:t>T., </a:t>
            </a:r>
            <a:r>
              <a:rPr lang="en-GB" i="1" dirty="0" smtClean="0">
                <a:latin typeface="Calibri" pitchFamily="34" charset="0"/>
                <a:cs typeface="Calibri" pitchFamily="34" charset="0"/>
              </a:rPr>
              <a:t>Sugawara </a:t>
            </a:r>
            <a:r>
              <a:rPr lang="en-GB" i="1" dirty="0">
                <a:latin typeface="Calibri" pitchFamily="34" charset="0"/>
                <a:cs typeface="Calibri" pitchFamily="34" charset="0"/>
              </a:rPr>
              <a:t>H</a:t>
            </a:r>
            <a:r>
              <a:rPr lang="en-GB" i="1" dirty="0" smtClean="0">
                <a:latin typeface="Calibri" pitchFamily="34" charset="0"/>
                <a:cs typeface="Calibri" pitchFamily="34" charset="0"/>
              </a:rPr>
              <a:t>. &amp; </a:t>
            </a:r>
            <a:r>
              <a:rPr lang="en-GB" i="1" dirty="0" err="1" smtClean="0">
                <a:latin typeface="Calibri" pitchFamily="34" charset="0"/>
                <a:cs typeface="Calibri" pitchFamily="34" charset="0"/>
              </a:rPr>
              <a:t>Moriwaki</a:t>
            </a:r>
            <a:r>
              <a:rPr lang="en-GB" i="1" dirty="0" smtClean="0">
                <a:latin typeface="Calibri" pitchFamily="34" charset="0"/>
                <a:cs typeface="Calibri" pitchFamily="34" charset="0"/>
              </a:rPr>
              <a:t> </a:t>
            </a:r>
            <a:r>
              <a:rPr lang="en-GB" i="1" dirty="0">
                <a:latin typeface="Calibri" pitchFamily="34" charset="0"/>
                <a:cs typeface="Calibri" pitchFamily="34" charset="0"/>
              </a:rPr>
              <a:t>R. </a:t>
            </a:r>
            <a:r>
              <a:rPr lang="en-GB" i="1" dirty="0" smtClean="0">
                <a:latin typeface="Calibri" pitchFamily="34" charset="0"/>
                <a:cs typeface="Calibri" pitchFamily="34" charset="0"/>
              </a:rPr>
              <a:t>(2007): </a:t>
            </a:r>
            <a:r>
              <a:rPr lang="en-GB" i="1" dirty="0">
                <a:latin typeface="Calibri" pitchFamily="34" charset="0"/>
                <a:cs typeface="Calibri" pitchFamily="34" charset="0"/>
              </a:rPr>
              <a:t>Roughness lengths </a:t>
            </a:r>
            <a:r>
              <a:rPr lang="en-GB" i="1" dirty="0" smtClean="0">
                <a:latin typeface="Calibri" pitchFamily="34" charset="0"/>
                <a:cs typeface="Calibri" pitchFamily="34" charset="0"/>
              </a:rPr>
              <a:t>for momentum and heat </a:t>
            </a:r>
            <a:r>
              <a:rPr lang="en-GB" i="1" dirty="0">
                <a:latin typeface="Calibri" pitchFamily="34" charset="0"/>
                <a:cs typeface="Calibri" pitchFamily="34" charset="0"/>
              </a:rPr>
              <a:t>derived from outdoor urban scale </a:t>
            </a:r>
            <a:r>
              <a:rPr lang="en-GB" i="1" dirty="0" smtClean="0">
                <a:latin typeface="Calibri" pitchFamily="34" charset="0"/>
                <a:cs typeface="Calibri" pitchFamily="34" charset="0"/>
              </a:rPr>
              <a:t>models. </a:t>
            </a:r>
            <a:r>
              <a:rPr lang="en-GB" i="1" dirty="0">
                <a:latin typeface="Calibri" pitchFamily="34" charset="0"/>
                <a:cs typeface="Calibri" pitchFamily="34" charset="0"/>
              </a:rPr>
              <a:t>Journal of </a:t>
            </a:r>
            <a:r>
              <a:rPr lang="en-GB" i="1" dirty="0" smtClean="0">
                <a:latin typeface="Calibri" pitchFamily="34" charset="0"/>
                <a:cs typeface="Calibri" pitchFamily="34" charset="0"/>
              </a:rPr>
              <a:t>Applied Meteorology </a:t>
            </a:r>
            <a:r>
              <a:rPr lang="en-GB" i="1" dirty="0">
                <a:latin typeface="Calibri" pitchFamily="34" charset="0"/>
                <a:cs typeface="Calibri" pitchFamily="34" charset="0"/>
              </a:rPr>
              <a:t>and Climatology, 46, </a:t>
            </a:r>
            <a:r>
              <a:rPr lang="en-GB" i="1" dirty="0" smtClean="0">
                <a:latin typeface="Calibri" pitchFamily="34" charset="0"/>
                <a:cs typeface="Calibri" pitchFamily="34" charset="0"/>
              </a:rPr>
              <a:t>1067-1079</a:t>
            </a:r>
            <a:r>
              <a:rPr lang="en-GB" i="1" dirty="0">
                <a:latin typeface="Calibri" pitchFamily="34" charset="0"/>
                <a:cs typeface="Calibri" pitchFamily="34" charset="0"/>
              </a:rPr>
              <a:t>.</a:t>
            </a:r>
          </a:p>
        </p:txBody>
      </p:sp>
      <p:sp>
        <p:nvSpPr>
          <p:cNvPr id="6"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Tree>
    <p:extLst>
      <p:ext uri="{BB962C8B-B14F-4D97-AF65-F5344CB8AC3E}">
        <p14:creationId xmlns:p14="http://schemas.microsoft.com/office/powerpoint/2010/main" val="2312453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3707053" cy="498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 name="Rechteck 2"/>
              <p:cNvSpPr/>
              <p:nvPr/>
            </p:nvSpPr>
            <p:spPr>
              <a:xfrm>
                <a:off x="4797114" y="2280679"/>
                <a:ext cx="3375286" cy="1520801"/>
              </a:xfrm>
              <a:prstGeom prst="rect">
                <a:avLst/>
              </a:prstGeom>
            </p:spPr>
            <p:txBody>
              <a:bodyPr wrap="square">
                <a:spAutoFit/>
              </a:bodyPr>
              <a:lstStyle/>
              <a:p>
                <a:pPr>
                  <a:lnSpc>
                    <a:spcPct val="125000"/>
                  </a:lnSpc>
                </a:pPr>
                <a:r>
                  <a:rPr lang="en-GB" sz="2400" dirty="0" smtClean="0">
                    <a:latin typeface="Calibri" pitchFamily="34" charset="0"/>
                    <a:cs typeface="Calibri" pitchFamily="34" charset="0"/>
                  </a:rPr>
                  <a:t>Thermal inertia</a:t>
                </a:r>
              </a:p>
              <a:p>
                <a:pPr>
                  <a:lnSpc>
                    <a:spcPct val="125000"/>
                  </a:lnSpc>
                </a:pPr>
                <a:r>
                  <a:rPr lang="en-GB" sz="2400" dirty="0" smtClean="0">
                    <a:latin typeface="Calibri" pitchFamily="34" charset="0"/>
                    <a:cs typeface="Calibri" pitchFamily="34" charset="0"/>
                  </a:rPr>
                  <a:t>μ</a:t>
                </a:r>
                <a14:m>
                  <m:oMath xmlns:m="http://schemas.openxmlformats.org/officeDocument/2006/math">
                    <m:r>
                      <a:rPr lang="de-DE" sz="2400" b="0" i="0" smtClean="0">
                        <a:latin typeface="Cambria Math"/>
                        <a:cs typeface="Calibri" pitchFamily="34" charset="0"/>
                      </a:rPr>
                      <m:t>= </m:t>
                    </m:r>
                    <m:rad>
                      <m:radPr>
                        <m:degHide m:val="on"/>
                        <m:ctrlPr>
                          <a:rPr lang="en-GB" sz="2400" i="1" smtClean="0">
                            <a:latin typeface="Cambria Math"/>
                            <a:cs typeface="Calibri" pitchFamily="34" charset="0"/>
                          </a:rPr>
                        </m:ctrlPr>
                      </m:radPr>
                      <m:deg/>
                      <m:e>
                        <m:r>
                          <a:rPr lang="de-DE" sz="2400" i="1">
                            <a:latin typeface="Cambria Math"/>
                            <a:cs typeface="Calibri" pitchFamily="34" charset="0"/>
                          </a:rPr>
                          <m:t>1.06∗2.34</m:t>
                        </m:r>
                        <m:r>
                          <a:rPr lang="de-DE" sz="2400" i="1">
                            <a:latin typeface="Cambria Math"/>
                            <a:cs typeface="Calibri" pitchFamily="34" charset="0"/>
                          </a:rPr>
                          <m:t>𝑒</m:t>
                        </m:r>
                        <m:r>
                          <a:rPr lang="de-DE" sz="2400" i="1">
                            <a:latin typeface="Cambria Math"/>
                            <a:cs typeface="Calibri" pitchFamily="34" charset="0"/>
                          </a:rPr>
                          <m:t>6</m:t>
                        </m:r>
                      </m:e>
                    </m:rad>
                  </m:oMath>
                </a14:m>
                <a:r>
                  <a:rPr lang="en-GB" sz="2400" dirty="0" smtClean="0">
                    <a:latin typeface="Calibri" pitchFamily="34" charset="0"/>
                    <a:cs typeface="Calibri" pitchFamily="34" charset="0"/>
                  </a:rPr>
                  <a:t> </a:t>
                </a:r>
              </a:p>
              <a:p>
                <a:pPr>
                  <a:lnSpc>
                    <a:spcPct val="125000"/>
                  </a:lnSpc>
                </a:pPr>
                <a:r>
                  <a:rPr lang="en-GB" sz="2400" dirty="0">
                    <a:latin typeface="Calibri" pitchFamily="34" charset="0"/>
                    <a:cs typeface="Calibri" pitchFamily="34" charset="0"/>
                  </a:rPr>
                  <a:t>μ</a:t>
                </a:r>
                <a14:m>
                  <m:oMath xmlns:m="http://schemas.openxmlformats.org/officeDocument/2006/math">
                    <m:r>
                      <a:rPr lang="de-DE" sz="2400">
                        <a:latin typeface="Cambria Math"/>
                        <a:cs typeface="Calibri" pitchFamily="34" charset="0"/>
                      </a:rPr>
                      <m:t>= </m:t>
                    </m:r>
                  </m:oMath>
                </a14:m>
                <a:r>
                  <a:rPr lang="en-GB" sz="2400" dirty="0" smtClean="0">
                    <a:latin typeface="Calibri" pitchFamily="34" charset="0"/>
                    <a:cs typeface="Calibri" pitchFamily="34" charset="0"/>
                  </a:rPr>
                  <a:t>1575 J m-2 K-1 </a:t>
                </a:r>
                <a:r>
                  <a:rPr lang="en-GB" sz="2400" dirty="0" smtClean="0">
                    <a:latin typeface="Calibri" pitchFamily="34" charset="0"/>
                    <a:cs typeface="Calibri" pitchFamily="34" charset="0"/>
                  </a:rPr>
                  <a:t>s-0.5</a:t>
                </a:r>
                <a:endParaRPr lang="en-GB" sz="2400" dirty="0" smtClean="0">
                  <a:latin typeface="Calibri" pitchFamily="34" charset="0"/>
                  <a:cs typeface="Calibri" pitchFamily="34" charset="0"/>
                </a:endParaRPr>
              </a:p>
            </p:txBody>
          </p:sp>
        </mc:Choice>
        <mc:Fallback>
          <p:sp>
            <p:nvSpPr>
              <p:cNvPr id="3" name="Rechteck 2"/>
              <p:cNvSpPr>
                <a:spLocks noRot="1" noChangeAspect="1" noMove="1" noResize="1" noEditPoints="1" noAdjustHandles="1" noChangeArrowheads="1" noChangeShapeType="1" noTextEdit="1"/>
              </p:cNvSpPr>
              <p:nvPr/>
            </p:nvSpPr>
            <p:spPr>
              <a:xfrm>
                <a:off x="4797114" y="2280679"/>
                <a:ext cx="3375286" cy="1520801"/>
              </a:xfrm>
              <a:prstGeom prst="rect">
                <a:avLst/>
              </a:prstGeom>
              <a:blipFill rotWithShape="1">
                <a:blip r:embed="rId3"/>
                <a:stretch>
                  <a:fillRect l="-2888" b="-5600"/>
                </a:stretch>
              </a:blipFill>
            </p:spPr>
            <p:txBody>
              <a:bodyPr/>
              <a:lstStyle/>
              <a:p>
                <a:r>
                  <a:rPr lang="de-DE">
                    <a:noFill/>
                  </a:rPr>
                  <a:t> </a:t>
                </a:r>
              </a:p>
            </p:txBody>
          </p:sp>
        </mc:Fallback>
      </mc:AlternateContent>
      <p:sp>
        <p:nvSpPr>
          <p:cNvPr id="5" name="Rectangle 6"/>
          <p:cNvSpPr>
            <a:spLocks noChangeArrowheads="1"/>
          </p:cNvSpPr>
          <p:nvPr/>
        </p:nvSpPr>
        <p:spPr bwMode="auto">
          <a:xfrm>
            <a:off x="0" y="115888"/>
            <a:ext cx="9144000" cy="641350"/>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dirty="0" smtClean="0">
                <a:latin typeface="Calibri" pitchFamily="34" charset="0"/>
                <a:cs typeface="Calibri" pitchFamily="34" charset="0"/>
              </a:rPr>
              <a:t>COSMO material properties</a:t>
            </a:r>
            <a:endParaRPr lang="de-DE" sz="3600" b="1" dirty="0">
              <a:latin typeface="Calibri" pitchFamily="34" charset="0"/>
              <a:cs typeface="Calibri" pitchFamily="34" charset="0"/>
            </a:endParaRPr>
          </a:p>
        </p:txBody>
      </p:sp>
      <p:sp>
        <p:nvSpPr>
          <p:cNvPr id="2" name="Rechteck 1"/>
          <p:cNvSpPr/>
          <p:nvPr/>
        </p:nvSpPr>
        <p:spPr>
          <a:xfrm>
            <a:off x="899592" y="5818038"/>
            <a:ext cx="7956884" cy="923330"/>
          </a:xfrm>
          <a:prstGeom prst="rect">
            <a:avLst/>
          </a:prstGeom>
        </p:spPr>
        <p:txBody>
          <a:bodyPr wrap="square">
            <a:spAutoFit/>
          </a:bodyPr>
          <a:lstStyle/>
          <a:p>
            <a:r>
              <a:rPr lang="de-DE" i="1" dirty="0" err="1">
                <a:latin typeface="Calibri" pitchFamily="34" charset="0"/>
                <a:cs typeface="Calibri" pitchFamily="34" charset="0"/>
              </a:rPr>
              <a:t>Kawai</a:t>
            </a:r>
            <a:r>
              <a:rPr lang="de-DE" i="1" dirty="0">
                <a:latin typeface="Calibri" pitchFamily="34" charset="0"/>
                <a:cs typeface="Calibri" pitchFamily="34" charset="0"/>
              </a:rPr>
              <a:t>, T., </a:t>
            </a:r>
            <a:r>
              <a:rPr lang="de-DE" i="1" dirty="0" err="1">
                <a:latin typeface="Calibri" pitchFamily="34" charset="0"/>
                <a:cs typeface="Calibri" pitchFamily="34" charset="0"/>
              </a:rPr>
              <a:t>Kanda</a:t>
            </a:r>
            <a:r>
              <a:rPr lang="de-DE" i="1" dirty="0">
                <a:latin typeface="Calibri" pitchFamily="34" charset="0"/>
                <a:cs typeface="Calibri" pitchFamily="34" charset="0"/>
              </a:rPr>
              <a:t>, M., </a:t>
            </a:r>
            <a:r>
              <a:rPr lang="de-DE" i="1" dirty="0" err="1">
                <a:latin typeface="Calibri" pitchFamily="34" charset="0"/>
                <a:cs typeface="Calibri" pitchFamily="34" charset="0"/>
              </a:rPr>
              <a:t>Narita</a:t>
            </a:r>
            <a:r>
              <a:rPr lang="de-DE" i="1" dirty="0">
                <a:latin typeface="Calibri" pitchFamily="34" charset="0"/>
                <a:cs typeface="Calibri" pitchFamily="34" charset="0"/>
              </a:rPr>
              <a:t>, K., </a:t>
            </a:r>
            <a:r>
              <a:rPr lang="de-DE" i="1" dirty="0" err="1">
                <a:latin typeface="Calibri" pitchFamily="34" charset="0"/>
                <a:cs typeface="Calibri" pitchFamily="34" charset="0"/>
              </a:rPr>
              <a:t>and</a:t>
            </a:r>
            <a:r>
              <a:rPr lang="de-DE" i="1" dirty="0">
                <a:latin typeface="Calibri" pitchFamily="34" charset="0"/>
                <a:cs typeface="Calibri" pitchFamily="34" charset="0"/>
              </a:rPr>
              <a:t> </a:t>
            </a:r>
            <a:r>
              <a:rPr lang="de-DE" i="1" dirty="0" err="1">
                <a:latin typeface="Calibri" pitchFamily="34" charset="0"/>
                <a:cs typeface="Calibri" pitchFamily="34" charset="0"/>
              </a:rPr>
              <a:t>Hagishima</a:t>
            </a:r>
            <a:r>
              <a:rPr lang="de-DE" i="1" dirty="0">
                <a:latin typeface="Calibri" pitchFamily="34" charset="0"/>
                <a:cs typeface="Calibri" pitchFamily="34" charset="0"/>
              </a:rPr>
              <a:t>, A</a:t>
            </a:r>
            <a:r>
              <a:rPr lang="de-DE" i="1" dirty="0" smtClean="0">
                <a:latin typeface="Calibri" pitchFamily="34" charset="0"/>
                <a:cs typeface="Calibri" pitchFamily="34" charset="0"/>
              </a:rPr>
              <a:t>. (2007): Validation of a </a:t>
            </a:r>
            <a:r>
              <a:rPr lang="en-US" i="1" dirty="0" smtClean="0">
                <a:latin typeface="Calibri" pitchFamily="34" charset="0"/>
                <a:cs typeface="Calibri" pitchFamily="34" charset="0"/>
              </a:rPr>
              <a:t>numerical</a:t>
            </a:r>
            <a:r>
              <a:rPr lang="de-DE" i="1" dirty="0" smtClean="0">
                <a:latin typeface="Calibri" pitchFamily="34" charset="0"/>
                <a:cs typeface="Calibri" pitchFamily="34" charset="0"/>
              </a:rPr>
              <a:t> </a:t>
            </a:r>
            <a:r>
              <a:rPr lang="en-US" i="1" dirty="0" smtClean="0">
                <a:latin typeface="Calibri" pitchFamily="34" charset="0"/>
                <a:cs typeface="Calibri" pitchFamily="34" charset="0"/>
              </a:rPr>
              <a:t>model</a:t>
            </a:r>
            <a:r>
              <a:rPr lang="de-DE" i="1" dirty="0" smtClean="0">
                <a:latin typeface="Calibri" pitchFamily="34" charset="0"/>
                <a:cs typeface="Calibri" pitchFamily="34" charset="0"/>
              </a:rPr>
              <a:t> </a:t>
            </a:r>
            <a:r>
              <a:rPr lang="de-DE" i="1" dirty="0" err="1">
                <a:latin typeface="Calibri" pitchFamily="34" charset="0"/>
                <a:cs typeface="Calibri" pitchFamily="34" charset="0"/>
              </a:rPr>
              <a:t>for</a:t>
            </a:r>
            <a:r>
              <a:rPr lang="de-DE" i="1" dirty="0">
                <a:latin typeface="Calibri" pitchFamily="34" charset="0"/>
                <a:cs typeface="Calibri" pitchFamily="34" charset="0"/>
              </a:rPr>
              <a:t> </a:t>
            </a:r>
            <a:r>
              <a:rPr lang="en-US" i="1" dirty="0" smtClean="0">
                <a:latin typeface="Calibri" pitchFamily="34" charset="0"/>
                <a:cs typeface="Calibri" pitchFamily="34" charset="0"/>
              </a:rPr>
              <a:t>urban energy-exchange using outdoor scale-model measurements. International Journal of Climatology, 27, 1931-1942.</a:t>
            </a:r>
            <a:endParaRPr lang="en-US" i="1" dirty="0">
              <a:latin typeface="Calibri" pitchFamily="34" charset="0"/>
              <a:cs typeface="Calibri" pitchFamily="34" charset="0"/>
            </a:endParaRPr>
          </a:p>
        </p:txBody>
      </p:sp>
    </p:spTree>
    <p:extLst>
      <p:ext uri="{BB962C8B-B14F-4D97-AF65-F5344CB8AC3E}">
        <p14:creationId xmlns:p14="http://schemas.microsoft.com/office/powerpoint/2010/main" val="1381564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077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3725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Abgerundetes Rechteck 3"/>
          <p:cNvSpPr/>
          <p:nvPr/>
        </p:nvSpPr>
        <p:spPr>
          <a:xfrm>
            <a:off x="3311860" y="224880"/>
            <a:ext cx="2253824" cy="1439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168"/>
          <p:cNvGrpSpPr>
            <a:grpSpLocks/>
          </p:cNvGrpSpPr>
          <p:nvPr/>
        </p:nvGrpSpPr>
        <p:grpSpPr bwMode="auto">
          <a:xfrm>
            <a:off x="3314847" y="224880"/>
            <a:ext cx="2157414" cy="1319213"/>
            <a:chOff x="12629" y="10440"/>
            <a:chExt cx="1359" cy="831"/>
          </a:xfrm>
        </p:grpSpPr>
        <p:sp>
          <p:nvSpPr>
            <p:cNvPr id="6" name="Text Box 162"/>
            <p:cNvSpPr txBox="1">
              <a:spLocks noChangeArrowheads="1"/>
            </p:cNvSpPr>
            <p:nvPr/>
          </p:nvSpPr>
          <p:spPr bwMode="auto">
            <a:xfrm>
              <a:off x="13746" y="10440"/>
              <a:ext cx="24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75125">
                <a:defRPr>
                  <a:solidFill>
                    <a:schemeClr val="tx1"/>
                  </a:solidFill>
                  <a:latin typeface="Arial" charset="0"/>
                </a:defRPr>
              </a:lvl1pPr>
              <a:lvl2pPr defTabSz="4175125">
                <a:defRPr>
                  <a:solidFill>
                    <a:schemeClr val="tx1"/>
                  </a:solidFill>
                  <a:latin typeface="Arial" charset="0"/>
                </a:defRPr>
              </a:lvl2pPr>
              <a:lvl3pPr defTabSz="4175125">
                <a:defRPr>
                  <a:solidFill>
                    <a:schemeClr val="tx1"/>
                  </a:solidFill>
                  <a:latin typeface="Arial" charset="0"/>
                </a:defRPr>
              </a:lvl3pPr>
              <a:lvl4pPr defTabSz="4175125">
                <a:defRPr>
                  <a:solidFill>
                    <a:schemeClr val="tx1"/>
                  </a:solidFill>
                  <a:latin typeface="Arial" charset="0"/>
                </a:defRPr>
              </a:lvl4pPr>
              <a:lvl5pPr defTabSz="4175125">
                <a:defRPr>
                  <a:solidFill>
                    <a:schemeClr val="tx1"/>
                  </a:solidFill>
                  <a:latin typeface="Arial" charset="0"/>
                </a:defRPr>
              </a:lvl5pPr>
              <a:lvl6pPr defTabSz="4175125" fontAlgn="base">
                <a:spcBef>
                  <a:spcPct val="0"/>
                </a:spcBef>
                <a:spcAft>
                  <a:spcPct val="0"/>
                </a:spcAft>
                <a:defRPr>
                  <a:solidFill>
                    <a:schemeClr val="tx1"/>
                  </a:solidFill>
                  <a:latin typeface="Arial" charset="0"/>
                </a:defRPr>
              </a:lvl6pPr>
              <a:lvl7pPr defTabSz="4175125" fontAlgn="base">
                <a:spcBef>
                  <a:spcPct val="0"/>
                </a:spcBef>
                <a:spcAft>
                  <a:spcPct val="0"/>
                </a:spcAft>
                <a:defRPr>
                  <a:solidFill>
                    <a:schemeClr val="tx1"/>
                  </a:solidFill>
                  <a:latin typeface="Arial" charset="0"/>
                </a:defRPr>
              </a:lvl7pPr>
              <a:lvl8pPr defTabSz="4175125" fontAlgn="base">
                <a:spcBef>
                  <a:spcPct val="0"/>
                </a:spcBef>
                <a:spcAft>
                  <a:spcPct val="0"/>
                </a:spcAft>
                <a:defRPr>
                  <a:solidFill>
                    <a:schemeClr val="tx1"/>
                  </a:solidFill>
                  <a:latin typeface="Arial" charset="0"/>
                </a:defRPr>
              </a:lvl8pPr>
              <a:lvl9pPr defTabSz="4175125" fontAlgn="base">
                <a:spcBef>
                  <a:spcPct val="0"/>
                </a:spcBef>
                <a:spcAft>
                  <a:spcPct val="0"/>
                </a:spcAft>
                <a:defRPr>
                  <a:solidFill>
                    <a:schemeClr val="tx1"/>
                  </a:solidFill>
                  <a:latin typeface="Arial" charset="0"/>
                </a:defRPr>
              </a:lvl9pPr>
            </a:lstStyle>
            <a:p>
              <a:r>
                <a:rPr lang="en-GB" sz="2400" b="1" dirty="0">
                  <a:latin typeface="Calibri" pitchFamily="34" charset="0"/>
                  <a:cs typeface="Calibri" pitchFamily="34" charset="0"/>
                </a:rPr>
                <a:t>N</a:t>
              </a:r>
            </a:p>
          </p:txBody>
        </p:sp>
        <p:cxnSp>
          <p:nvCxnSpPr>
            <p:cNvPr id="7" name="AutoShape 163"/>
            <p:cNvCxnSpPr>
              <a:cxnSpLocks noChangeShapeType="1"/>
            </p:cNvCxnSpPr>
            <p:nvPr/>
          </p:nvCxnSpPr>
          <p:spPr bwMode="auto">
            <a:xfrm>
              <a:off x="13229" y="10551"/>
              <a:ext cx="0" cy="680"/>
            </a:xfrm>
            <a:prstGeom prst="straightConnector1">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AutoShape 164"/>
            <p:cNvCxnSpPr>
              <a:cxnSpLocks noChangeShapeType="1"/>
            </p:cNvCxnSpPr>
            <p:nvPr/>
          </p:nvCxnSpPr>
          <p:spPr bwMode="auto">
            <a:xfrm>
              <a:off x="13229" y="11223"/>
              <a:ext cx="72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Line 166"/>
            <p:cNvSpPr>
              <a:spLocks noChangeShapeType="1"/>
            </p:cNvSpPr>
            <p:nvPr/>
          </p:nvSpPr>
          <p:spPr bwMode="auto">
            <a:xfrm flipV="1">
              <a:off x="13181" y="10695"/>
              <a:ext cx="624" cy="57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latin typeface="Calibri" pitchFamily="34" charset="0"/>
                <a:cs typeface="Calibri" pitchFamily="34" charset="0"/>
              </a:endParaRPr>
            </a:p>
          </p:txBody>
        </p:sp>
        <p:sp>
          <p:nvSpPr>
            <p:cNvPr id="10" name="Text Box 167"/>
            <p:cNvSpPr txBox="1">
              <a:spLocks noChangeArrowheads="1"/>
            </p:cNvSpPr>
            <p:nvPr/>
          </p:nvSpPr>
          <p:spPr bwMode="auto">
            <a:xfrm>
              <a:off x="12629" y="10627"/>
              <a:ext cx="59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75125">
                <a:defRPr>
                  <a:solidFill>
                    <a:schemeClr val="tx1"/>
                  </a:solidFill>
                  <a:latin typeface="Arial" charset="0"/>
                </a:defRPr>
              </a:lvl1pPr>
              <a:lvl2pPr defTabSz="4175125">
                <a:defRPr>
                  <a:solidFill>
                    <a:schemeClr val="tx1"/>
                  </a:solidFill>
                  <a:latin typeface="Arial" charset="0"/>
                </a:defRPr>
              </a:lvl2pPr>
              <a:lvl3pPr defTabSz="4175125">
                <a:defRPr>
                  <a:solidFill>
                    <a:schemeClr val="tx1"/>
                  </a:solidFill>
                  <a:latin typeface="Arial" charset="0"/>
                </a:defRPr>
              </a:lvl3pPr>
              <a:lvl4pPr defTabSz="4175125">
                <a:defRPr>
                  <a:solidFill>
                    <a:schemeClr val="tx1"/>
                  </a:solidFill>
                  <a:latin typeface="Arial" charset="0"/>
                </a:defRPr>
              </a:lvl4pPr>
              <a:lvl5pPr defTabSz="4175125">
                <a:defRPr>
                  <a:solidFill>
                    <a:schemeClr val="tx1"/>
                  </a:solidFill>
                  <a:latin typeface="Arial" charset="0"/>
                </a:defRPr>
              </a:lvl5pPr>
              <a:lvl6pPr defTabSz="4175125" fontAlgn="base">
                <a:spcBef>
                  <a:spcPct val="0"/>
                </a:spcBef>
                <a:spcAft>
                  <a:spcPct val="0"/>
                </a:spcAft>
                <a:defRPr>
                  <a:solidFill>
                    <a:schemeClr val="tx1"/>
                  </a:solidFill>
                  <a:latin typeface="Arial" charset="0"/>
                </a:defRPr>
              </a:lvl6pPr>
              <a:lvl7pPr defTabSz="4175125" fontAlgn="base">
                <a:spcBef>
                  <a:spcPct val="0"/>
                </a:spcBef>
                <a:spcAft>
                  <a:spcPct val="0"/>
                </a:spcAft>
                <a:defRPr>
                  <a:solidFill>
                    <a:schemeClr val="tx1"/>
                  </a:solidFill>
                  <a:latin typeface="Arial" charset="0"/>
                </a:defRPr>
              </a:lvl7pPr>
              <a:lvl8pPr defTabSz="4175125" fontAlgn="base">
                <a:spcBef>
                  <a:spcPct val="0"/>
                </a:spcBef>
                <a:spcAft>
                  <a:spcPct val="0"/>
                </a:spcAft>
                <a:defRPr>
                  <a:solidFill>
                    <a:schemeClr val="tx1"/>
                  </a:solidFill>
                  <a:latin typeface="Arial" charset="0"/>
                </a:defRPr>
              </a:lvl8pPr>
              <a:lvl9pPr defTabSz="4175125" fontAlgn="base">
                <a:spcBef>
                  <a:spcPct val="0"/>
                </a:spcBef>
                <a:spcAft>
                  <a:spcPct val="0"/>
                </a:spcAft>
                <a:defRPr>
                  <a:solidFill>
                    <a:schemeClr val="tx1"/>
                  </a:solidFill>
                  <a:latin typeface="Arial" charset="0"/>
                </a:defRPr>
              </a:lvl9pPr>
            </a:lstStyle>
            <a:p>
              <a:r>
                <a:rPr lang="en-GB" sz="2400" dirty="0">
                  <a:latin typeface="Calibri" pitchFamily="34" charset="0"/>
                  <a:cs typeface="Calibri" pitchFamily="34" charset="0"/>
                </a:rPr>
                <a:t>Street</a:t>
              </a:r>
            </a:p>
            <a:p>
              <a:r>
                <a:rPr lang="en-GB" sz="2400" dirty="0">
                  <a:latin typeface="Calibri" pitchFamily="34" charset="0"/>
                  <a:cs typeface="Calibri" pitchFamily="34" charset="0"/>
                </a:rPr>
                <a:t>Axis</a:t>
              </a:r>
            </a:p>
          </p:txBody>
        </p:sp>
      </p:grpSp>
    </p:spTree>
    <p:extLst>
      <p:ext uri="{BB962C8B-B14F-4D97-AF65-F5344CB8AC3E}">
        <p14:creationId xmlns:p14="http://schemas.microsoft.com/office/powerpoint/2010/main" val="718173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20" y="764704"/>
            <a:ext cx="5354960" cy="5354960"/>
          </a:xfrm>
          <a:prstGeom prst="rect">
            <a:avLst/>
          </a:prstGeom>
        </p:spPr>
      </p:pic>
      <p:sp>
        <p:nvSpPr>
          <p:cNvPr id="4" name="Rectangle 3"/>
          <p:cNvSpPr>
            <a:spLocks noChangeArrowheads="1"/>
          </p:cNvSpPr>
          <p:nvPr/>
        </p:nvSpPr>
        <p:spPr bwMode="auto">
          <a:xfrm>
            <a:off x="0" y="115888"/>
            <a:ext cx="9144000" cy="646331"/>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a:spcBef>
                <a:spcPct val="50000"/>
              </a:spcBef>
            </a:pPr>
            <a:r>
              <a:rPr lang="en-US" sz="3600" b="1" dirty="0">
                <a:latin typeface="Calibri" pitchFamily="34" charset="0"/>
                <a:cs typeface="Calibri" pitchFamily="34" charset="0"/>
              </a:rPr>
              <a:t>TUF-3D Temperature </a:t>
            </a:r>
            <a:r>
              <a:rPr lang="en-US" sz="3600" b="1" dirty="0" smtClean="0">
                <a:latin typeface="Calibri" pitchFamily="34" charset="0"/>
                <a:cs typeface="Calibri" pitchFamily="34" charset="0"/>
              </a:rPr>
              <a:t>of Urban Facets in 3D</a:t>
            </a:r>
            <a:endParaRPr lang="de-DE" sz="3600" b="1" dirty="0">
              <a:latin typeface="Calibri" pitchFamily="34" charset="0"/>
              <a:cs typeface="Calibri" pitchFamily="34" charset="0"/>
            </a:endParaRPr>
          </a:p>
        </p:txBody>
      </p:sp>
      <p:sp>
        <p:nvSpPr>
          <p:cNvPr id="3" name="Rechteck 2"/>
          <p:cNvSpPr/>
          <p:nvPr/>
        </p:nvSpPr>
        <p:spPr>
          <a:xfrm>
            <a:off x="125760" y="6131041"/>
            <a:ext cx="8892480" cy="646331"/>
          </a:xfrm>
          <a:prstGeom prst="rect">
            <a:avLst/>
          </a:prstGeom>
        </p:spPr>
        <p:txBody>
          <a:bodyPr wrap="square">
            <a:spAutoFit/>
          </a:bodyPr>
          <a:lstStyle/>
          <a:p>
            <a:r>
              <a:rPr lang="en-GB" i="1" dirty="0" smtClean="0">
                <a:latin typeface="Calibri" pitchFamily="34" charset="0"/>
                <a:cs typeface="Calibri" pitchFamily="34" charset="0"/>
              </a:rPr>
              <a:t>Krayenhoff E. S. &amp; Voogt J. A. </a:t>
            </a:r>
            <a:r>
              <a:rPr lang="en-GB" i="1" dirty="0">
                <a:latin typeface="Calibri" pitchFamily="34" charset="0"/>
                <a:cs typeface="Calibri" pitchFamily="34" charset="0"/>
              </a:rPr>
              <a:t>(2007</a:t>
            </a:r>
            <a:r>
              <a:rPr lang="en-GB" i="1" dirty="0" smtClean="0">
                <a:latin typeface="Calibri" pitchFamily="34" charset="0"/>
                <a:cs typeface="Calibri" pitchFamily="34" charset="0"/>
              </a:rPr>
              <a:t>): </a:t>
            </a:r>
            <a:r>
              <a:rPr lang="en-GB" i="1" dirty="0">
                <a:latin typeface="Calibri" pitchFamily="34" charset="0"/>
                <a:cs typeface="Calibri" pitchFamily="34" charset="0"/>
              </a:rPr>
              <a:t>A microscale three-dimensional urban </a:t>
            </a:r>
            <a:r>
              <a:rPr lang="en-GB" i="1" dirty="0" smtClean="0">
                <a:latin typeface="Calibri" pitchFamily="34" charset="0"/>
                <a:cs typeface="Calibri" pitchFamily="34" charset="0"/>
              </a:rPr>
              <a:t>energy balance model </a:t>
            </a:r>
            <a:r>
              <a:rPr lang="en-GB" i="1" dirty="0">
                <a:latin typeface="Calibri" pitchFamily="34" charset="0"/>
                <a:cs typeface="Calibri" pitchFamily="34" charset="0"/>
              </a:rPr>
              <a:t>for studying surface temperatures. </a:t>
            </a:r>
            <a:r>
              <a:rPr lang="en-GB" i="1" dirty="0" smtClean="0">
                <a:latin typeface="Calibri" pitchFamily="34" charset="0"/>
                <a:cs typeface="Calibri" pitchFamily="34" charset="0"/>
              </a:rPr>
              <a:t>Boundary-Layer Meteorology, 123, 433-461</a:t>
            </a:r>
            <a:r>
              <a:rPr lang="en-GB" i="1" dirty="0" smtClean="0">
                <a:latin typeface="Calibri" pitchFamily="34" charset="0"/>
                <a:cs typeface="Calibri" pitchFamily="34" charset="0"/>
              </a:rPr>
              <a:t>.</a:t>
            </a:r>
            <a:endParaRPr lang="en-GB" i="1" dirty="0">
              <a:latin typeface="Calibri" pitchFamily="34" charset="0"/>
              <a:cs typeface="Calibri" pitchFamily="34" charset="0"/>
            </a:endParaRPr>
          </a:p>
        </p:txBody>
      </p:sp>
    </p:spTree>
    <p:extLst>
      <p:ext uri="{BB962C8B-B14F-4D97-AF65-F5344CB8AC3E}">
        <p14:creationId xmlns:p14="http://schemas.microsoft.com/office/powerpoint/2010/main" val="2249452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933" y="7967"/>
            <a:ext cx="6842067" cy="6842067"/>
          </a:xfrm>
          <a:prstGeom prst="rect">
            <a:avLst/>
          </a:prstGeom>
        </p:spPr>
      </p:pic>
      <p:sp>
        <p:nvSpPr>
          <p:cNvPr id="2" name="Rechteck 1"/>
          <p:cNvSpPr/>
          <p:nvPr/>
        </p:nvSpPr>
        <p:spPr>
          <a:xfrm>
            <a:off x="35496" y="6021288"/>
            <a:ext cx="2108269" cy="800219"/>
          </a:xfrm>
          <a:prstGeom prst="rect">
            <a:avLst/>
          </a:prstGeom>
        </p:spPr>
        <p:txBody>
          <a:bodyPr wrap="none">
            <a:spAutoFit/>
          </a:bodyPr>
          <a:lstStyle/>
          <a:p>
            <a:pPr eaLnBrk="0" hangingPunct="0">
              <a:spcBef>
                <a:spcPct val="30000"/>
              </a:spcBef>
              <a:defRPr/>
            </a:pPr>
            <a:r>
              <a:rPr lang="en-GB" sz="2000" b="1" dirty="0" smtClean="0">
                <a:latin typeface="Calibri" pitchFamily="34" charset="0"/>
                <a:cs typeface="Calibri" pitchFamily="34" charset="0"/>
              </a:rPr>
              <a:t>Resolution: 10 cm</a:t>
            </a:r>
          </a:p>
          <a:p>
            <a:pPr eaLnBrk="0" hangingPunct="0">
              <a:spcBef>
                <a:spcPct val="30000"/>
              </a:spcBef>
              <a:defRPr/>
            </a:pPr>
            <a:r>
              <a:rPr lang="en-GB" sz="2000" b="1" dirty="0" smtClean="0">
                <a:latin typeface="Calibri" pitchFamily="34" charset="0"/>
                <a:cs typeface="Calibri" pitchFamily="34" charset="0"/>
              </a:rPr>
              <a:t>Spin up time: 24 h</a:t>
            </a:r>
            <a:endParaRPr lang="en-GB" sz="2000" b="1" dirty="0">
              <a:latin typeface="Calibri" pitchFamily="34" charset="0"/>
              <a:cs typeface="Calibri" pitchFamily="34" charset="0"/>
            </a:endParaRPr>
          </a:p>
        </p:txBody>
      </p:sp>
      <p:sp>
        <p:nvSpPr>
          <p:cNvPr id="5" name="Rectangle 2"/>
          <p:cNvSpPr>
            <a:spLocks noChangeArrowheads="1"/>
          </p:cNvSpPr>
          <p:nvPr/>
        </p:nvSpPr>
        <p:spPr bwMode="auto">
          <a:xfrm>
            <a:off x="6443663" y="6400800"/>
            <a:ext cx="2700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rIns="162000">
            <a:spAutoFit/>
          </a:bodyPr>
          <a:lstStyle/>
          <a:p>
            <a:pPr algn="r"/>
            <a:r>
              <a:rPr lang="de-DE" sz="1200" i="1" dirty="0" smtClean="0"/>
              <a:t>ICUC-8 Dublin</a:t>
            </a:r>
            <a:endParaRPr lang="de-DE" sz="1200" i="1" dirty="0"/>
          </a:p>
          <a:p>
            <a:pPr algn="r"/>
            <a:r>
              <a:rPr lang="de-DE" sz="1200" i="1" dirty="0"/>
              <a:t>Fred Meier, </a:t>
            </a:r>
            <a:r>
              <a:rPr lang="de-DE" sz="1200" i="1" dirty="0" smtClean="0"/>
              <a:t>August 10, 2012</a:t>
            </a:r>
            <a:endParaRPr lang="de-DE" sz="1200" i="1" dirty="0"/>
          </a:p>
        </p:txBody>
      </p:sp>
      <p:sp>
        <p:nvSpPr>
          <p:cNvPr id="6" name="Rectangle 3"/>
          <p:cNvSpPr>
            <a:spLocks noChangeArrowheads="1"/>
          </p:cNvSpPr>
          <p:nvPr/>
        </p:nvSpPr>
        <p:spPr bwMode="auto">
          <a:xfrm>
            <a:off x="0" y="115888"/>
            <a:ext cx="9144000" cy="1077218"/>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smtClean="0">
                <a:latin typeface="Calibri" pitchFamily="34" charset="0"/>
                <a:cs typeface="Calibri" pitchFamily="34" charset="0"/>
              </a:rPr>
              <a:t>TUF-3D simulation</a:t>
            </a:r>
          </a:p>
          <a:p>
            <a:pPr algn="ctr">
              <a:spcBef>
                <a:spcPts val="0"/>
              </a:spcBef>
            </a:pPr>
            <a:r>
              <a:rPr lang="en-US" sz="3200" b="1" dirty="0" smtClean="0">
                <a:latin typeface="Calibri" pitchFamily="34" charset="0"/>
                <a:cs typeface="Calibri" pitchFamily="34" charset="0"/>
              </a:rPr>
              <a:t>Variability of sub-facet surface temperature</a:t>
            </a:r>
          </a:p>
        </p:txBody>
      </p:sp>
    </p:spTree>
    <p:extLst>
      <p:ext uri="{BB962C8B-B14F-4D97-AF65-F5344CB8AC3E}">
        <p14:creationId xmlns:p14="http://schemas.microsoft.com/office/powerpoint/2010/main" val="4066024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15888"/>
            <a:ext cx="9144000" cy="1077218"/>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smtClean="0">
                <a:latin typeface="Calibri" pitchFamily="34" charset="0"/>
                <a:cs typeface="Calibri" pitchFamily="34" charset="0"/>
              </a:rPr>
              <a:t>TUF-3D simulation</a:t>
            </a:r>
          </a:p>
          <a:p>
            <a:pPr algn="ctr">
              <a:spcBef>
                <a:spcPts val="0"/>
              </a:spcBef>
            </a:pPr>
            <a:r>
              <a:rPr lang="en-US" sz="3200" b="1" dirty="0" smtClean="0">
                <a:latin typeface="Calibri" pitchFamily="34" charset="0"/>
                <a:cs typeface="Calibri" pitchFamily="34" charset="0"/>
              </a:rPr>
              <a:t>Variability of sub-facet surface temperature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40" y="3897372"/>
            <a:ext cx="2880000" cy="28800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172" y="1247351"/>
            <a:ext cx="2880000" cy="288000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3897372"/>
            <a:ext cx="2880000" cy="288000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172" y="3897372"/>
            <a:ext cx="2880000" cy="2880000"/>
          </a:xfrm>
          <a:prstGeom prst="rect">
            <a:avLst/>
          </a:prstGeom>
        </p:spPr>
      </p:pic>
    </p:spTree>
    <p:extLst>
      <p:ext uri="{BB962C8B-B14F-4D97-AF65-F5344CB8AC3E}">
        <p14:creationId xmlns:p14="http://schemas.microsoft.com/office/powerpoint/2010/main" val="2571612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706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771</Words>
  <Application>Microsoft Office PowerPoint</Application>
  <PresentationFormat>Bildschirmpräsentation (4:3)</PresentationFormat>
  <Paragraphs>106</Paragraphs>
  <Slides>31</Slides>
  <Notes>9</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fred</dc:creator>
  <cp:lastModifiedBy>Meier</cp:lastModifiedBy>
  <cp:revision>207</cp:revision>
  <dcterms:created xsi:type="dcterms:W3CDTF">2011-09-04T21:55:43Z</dcterms:created>
  <dcterms:modified xsi:type="dcterms:W3CDTF">2012-08-15T14:42:19Z</dcterms:modified>
</cp:coreProperties>
</file>